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6" r:id="rId4"/>
    <p:sldId id="262" r:id="rId5"/>
    <p:sldId id="263" r:id="rId6"/>
    <p:sldId id="265" r:id="rId7"/>
    <p:sldId id="258" r:id="rId8"/>
    <p:sldId id="259" r:id="rId9"/>
    <p:sldId id="261" r:id="rId10"/>
    <p:sldId id="269" r:id="rId11"/>
    <p:sldId id="260" r:id="rId12"/>
    <p:sldId id="257" r:id="rId13"/>
    <p:sldId id="267" r:id="rId14"/>
  </p:sldIdLst>
  <p:sldSz cx="24387175" cy="13716000"/>
  <p:notesSz cx="13716000" cy="24387175"/>
  <p:embeddedFontLst>
    <p:embeddedFont>
      <p:font typeface="Mont Bold" panose="020B0604020202020204" charset="0"/>
      <p:bold r:id="rId16"/>
    </p:embeddedFont>
    <p:embeddedFont>
      <p:font typeface="Montserrat" panose="00000500000000000000" pitchFamily="2" charset="-52"/>
      <p:regular r:id="rId17"/>
      <p:bold r:id="rId18"/>
      <p:italic r:id="rId19"/>
      <p:boldItalic r:id="rId20"/>
    </p:embeddedFont>
    <p:embeddedFont>
      <p:font typeface="Montserrat ExtraBold" panose="00000900000000000000" pitchFamily="2" charset="-52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5" initials="U5" lastIdx="1" clrIdx="0">
    <p:extLst>
      <p:ext uri="{19B8F6BF-5375-455C-9EA6-DF929625EA0E}">
        <p15:presenceInfo xmlns:p15="http://schemas.microsoft.com/office/powerpoint/2012/main" userId="User-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D01"/>
    <a:srgbClr val="A1845F"/>
    <a:srgbClr val="33A1A6"/>
    <a:srgbClr val="42D9DF"/>
    <a:srgbClr val="496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32" autoAdjust="0"/>
    <p:restoredTop sz="94610"/>
  </p:normalViewPr>
  <p:slideViewPr>
    <p:cSldViewPr snapToGrid="0" snapToObjects="1">
      <p:cViewPr varScale="1">
        <p:scale>
          <a:sx n="37" d="100"/>
          <a:sy n="37" d="100"/>
        </p:scale>
        <p:origin x="300" y="54"/>
      </p:cViewPr>
      <p:guideLst>
        <p:guide orient="horz" pos="4320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708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8788" y="3048000"/>
            <a:ext cx="14633576" cy="82311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6388"/>
            <a:ext cx="10972800" cy="96027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7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F5CACA-553C-F041-5B1A-299B806C75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5588" cy="13716893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323E05-7C7B-EF9E-5935-B68D68328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sp>
        <p:nvSpPr>
          <p:cNvPr id="2" name="Text 0"/>
          <p:cNvSpPr/>
          <p:nvPr/>
        </p:nvSpPr>
        <p:spPr>
          <a:xfrm>
            <a:off x="4988007" y="6576971"/>
            <a:ext cx="14411161" cy="29890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ru-RU" sz="5400" dirty="0">
                <a:solidFill>
                  <a:srgbClr val="33A1A6"/>
                </a:solidFill>
                <a:latin typeface="Mont Bold" pitchFamily="34" charset="0"/>
                <a:ea typeface="Mont Bold" pitchFamily="34" charset="-122"/>
                <a:cs typeface="Mont Bold" pitchFamily="34" charset="-120"/>
              </a:rPr>
              <a:t>ДОРОЖНАЯ КАРТА ДЕЙСТВИЙ </a:t>
            </a:r>
            <a:r>
              <a:rPr lang="ru-RU" sz="5400" dirty="0">
                <a:latin typeface="Mont Bold" pitchFamily="34" charset="0"/>
                <a:ea typeface="Mont Bold" pitchFamily="34" charset="-122"/>
                <a:cs typeface="Mont Bold" pitchFamily="34" charset="-120"/>
              </a:rPr>
              <a:t>региональной команды по реализации программы просвещения родителей</a:t>
            </a:r>
            <a:endParaRPr lang="en-US" sz="5400" dirty="0">
              <a:latin typeface="Mont Bold" pitchFamily="34" charset="0"/>
              <a:ea typeface="Mont Bold" pitchFamily="34" charset="-122"/>
              <a:cs typeface="Mont Bold" pitchFamily="34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DBEC56-EC6C-4FC2-7B63-F8FDD3D3B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072BC7-567E-AB4C-E6D3-211B17405E7D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6D0CAB-667E-C993-EE58-0E693D946088}"/>
              </a:ext>
            </a:extLst>
          </p:cNvPr>
          <p:cNvSpPr txBox="1"/>
          <p:nvPr/>
        </p:nvSpPr>
        <p:spPr>
          <a:xfrm>
            <a:off x="540622" y="1951121"/>
            <a:ext cx="22096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Обмен опытом и работа с профсообществом: уровень региона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F4DCA48-791E-CF12-1B20-01C3BC57C80A}"/>
              </a:ext>
            </a:extLst>
          </p:cNvPr>
          <p:cNvSpPr/>
          <p:nvPr/>
        </p:nvSpPr>
        <p:spPr>
          <a:xfrm>
            <a:off x="540622" y="3033131"/>
            <a:ext cx="23189173" cy="991284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BE3252-0BFD-BA91-BFF3-6AF0E51600EE}"/>
              </a:ext>
            </a:extLst>
          </p:cNvPr>
          <p:cNvSpPr txBox="1"/>
          <p:nvPr/>
        </p:nvSpPr>
        <p:spPr>
          <a:xfrm>
            <a:off x="825190" y="3233854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7D1F2A7B-877C-70EB-DDF9-1E2E438873A2}"/>
              </a:ext>
            </a:extLst>
          </p:cNvPr>
          <p:cNvCxnSpPr/>
          <p:nvPr/>
        </p:nvCxnSpPr>
        <p:spPr>
          <a:xfrm>
            <a:off x="1326408" y="12572120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DEF2B7-3ECD-1C4C-28EB-35E3A0742AE4}"/>
              </a:ext>
            </a:extLst>
          </p:cNvPr>
          <p:cNvSpPr txBox="1"/>
          <p:nvPr/>
        </p:nvSpPr>
        <p:spPr>
          <a:xfrm>
            <a:off x="1506882" y="11123194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Октябрь 2025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747F01-4DC7-3B36-10B4-F2055FE00152}"/>
              </a:ext>
            </a:extLst>
          </p:cNvPr>
          <p:cNvSpPr/>
          <p:nvPr/>
        </p:nvSpPr>
        <p:spPr>
          <a:xfrm>
            <a:off x="1418022" y="4008087"/>
            <a:ext cx="5403883" cy="36713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Проблемная площадка «Опыт внедрения: перспективы и риски»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Онлайн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Продукт Создан портал для коммуникации и проблемных вопросов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B9FE71B-0579-266E-0876-585871EAFAB7}"/>
              </a:ext>
            </a:extLst>
          </p:cNvPr>
          <p:cNvSpPr/>
          <p:nvPr/>
        </p:nvSpPr>
        <p:spPr>
          <a:xfrm>
            <a:off x="7432471" y="4009284"/>
            <a:ext cx="5403883" cy="36713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Марафон эффективных практик «Поддерживаем семейные практики воспитания»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 Очно / заочно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ИРО, МО, ДОО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Представление практик и размещение их на портале в свободном доступе для педагогов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F6352DD9-AA95-4DDA-9632-92B9933A6AD5}"/>
              </a:ext>
            </a:extLst>
          </p:cNvPr>
          <p:cNvSpPr/>
          <p:nvPr/>
        </p:nvSpPr>
        <p:spPr>
          <a:xfrm>
            <a:off x="1418022" y="8550732"/>
            <a:ext cx="5403883" cy="36713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 Фестиваль «Лучшие практики сотрудничества  педагогов и семьи»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Очно/заочно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ИРО, МО ДОО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CFE8F482-08FC-4AF5-9487-ECC14E6E866B}"/>
              </a:ext>
            </a:extLst>
          </p:cNvPr>
          <p:cNvCxnSpPr/>
          <p:nvPr/>
        </p:nvCxnSpPr>
        <p:spPr>
          <a:xfrm>
            <a:off x="1326408" y="8013619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97D71F7-F541-40AD-9106-F0A7C6DD5966}"/>
              </a:ext>
            </a:extLst>
          </p:cNvPr>
          <p:cNvSpPr/>
          <p:nvPr/>
        </p:nvSpPr>
        <p:spPr>
          <a:xfrm>
            <a:off x="13446920" y="4008087"/>
            <a:ext cx="5403883" cy="36713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Тематический дискуссионный клуб «Ключевые вопросы Программы просвещения»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Очно/заочно (раз в квартал)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B1EA4B-E4EF-4129-B35C-6E3F80B700A5}"/>
              </a:ext>
            </a:extLst>
          </p:cNvPr>
          <p:cNvSpPr txBox="1"/>
          <p:nvPr/>
        </p:nvSpPr>
        <p:spPr>
          <a:xfrm>
            <a:off x="1509523" y="7992209"/>
            <a:ext cx="199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Октябрь 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CA8A80-5B85-4794-B9A1-84218C97706A}"/>
              </a:ext>
            </a:extLst>
          </p:cNvPr>
          <p:cNvSpPr txBox="1"/>
          <p:nvPr/>
        </p:nvSpPr>
        <p:spPr>
          <a:xfrm>
            <a:off x="20279695" y="12589866"/>
            <a:ext cx="199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Август 2026</a:t>
            </a:r>
          </a:p>
        </p:txBody>
      </p:sp>
    </p:spTree>
    <p:extLst>
      <p:ext uri="{BB962C8B-B14F-4D97-AF65-F5344CB8AC3E}">
        <p14:creationId xmlns:p14="http://schemas.microsoft.com/office/powerpoint/2010/main" val="923211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DBEC56-EC6C-4FC2-7B63-F8FDD3D3B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6D0CAB-667E-C993-EE58-0E693D946088}"/>
              </a:ext>
            </a:extLst>
          </p:cNvPr>
          <p:cNvSpPr txBox="1"/>
          <p:nvPr/>
        </p:nvSpPr>
        <p:spPr>
          <a:xfrm>
            <a:off x="540622" y="1951121"/>
            <a:ext cx="22096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Обмен опытом и работа с профсообществом: уровень региона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BE3252-0BFD-BA91-BFF3-6AF0E51600EE}"/>
              </a:ext>
            </a:extLst>
          </p:cNvPr>
          <p:cNvSpPr txBox="1"/>
          <p:nvPr/>
        </p:nvSpPr>
        <p:spPr>
          <a:xfrm>
            <a:off x="825190" y="3233854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1C1A4DA0-7860-D580-7490-7A45A9CDF0DE}"/>
              </a:ext>
            </a:extLst>
          </p:cNvPr>
          <p:cNvSpPr/>
          <p:nvPr/>
        </p:nvSpPr>
        <p:spPr>
          <a:xfrm>
            <a:off x="540622" y="4208810"/>
            <a:ext cx="11347051" cy="906171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FA48A3-5F14-E711-3D5E-9CB0501EDB0C}"/>
              </a:ext>
            </a:extLst>
          </p:cNvPr>
          <p:cNvSpPr txBox="1"/>
          <p:nvPr/>
        </p:nvSpPr>
        <p:spPr>
          <a:xfrm>
            <a:off x="825190" y="4790555"/>
            <a:ext cx="1056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На что должен быть направлен обмен опытом?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D2F7F806-5859-142B-5865-CF6AC8D3BF1F}"/>
              </a:ext>
            </a:extLst>
          </p:cNvPr>
          <p:cNvSpPr/>
          <p:nvPr/>
        </p:nvSpPr>
        <p:spPr>
          <a:xfrm>
            <a:off x="12382744" y="4208810"/>
            <a:ext cx="11347051" cy="906171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6F1CE7-3667-CEB3-FB25-BF63E6840779}"/>
              </a:ext>
            </a:extLst>
          </p:cNvPr>
          <p:cNvSpPr txBox="1"/>
          <p:nvPr/>
        </p:nvSpPr>
        <p:spPr>
          <a:xfrm>
            <a:off x="12667312" y="4790555"/>
            <a:ext cx="11179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особенности важно учитывать в этом процессе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AB3824-D77A-FFED-39F4-93E5021D334A}"/>
              </a:ext>
            </a:extLst>
          </p:cNvPr>
          <p:cNvSpPr txBox="1"/>
          <p:nvPr/>
        </p:nvSpPr>
        <p:spPr>
          <a:xfrm>
            <a:off x="825190" y="5385679"/>
            <a:ext cx="107337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Какой опыт важно мультиплицировать и передавать?</a:t>
            </a:r>
          </a:p>
          <a:p>
            <a:r>
              <a:rPr lang="ru-RU" sz="2000" dirty="0">
                <a:latin typeface="Montserrat" pitchFamily="2" charset="0"/>
              </a:rPr>
              <a:t>Чем воспитатели в регионе могут быть полезны друг другу?</a:t>
            </a:r>
          </a:p>
          <a:p>
            <a:r>
              <a:rPr lang="ru-RU" sz="2000" dirty="0">
                <a:latin typeface="Montserrat" pitchFamily="2" charset="0"/>
              </a:rPr>
              <a:t> 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На выявление эффективных практик взаимодействия с родителями.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Практическая помощь педагогическому сообществу. Ответ на вопрос «Как?»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Воспитатели могут выступать как образец (показатель успеха)  друг для друга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Организация безбарьерного общения в профессиональных группах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Преодоление «профессиональной жадности»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Непрерывное повышение компетенций по лозунгу «Обучение через всю  жизнь»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9F432A-958C-FDDD-31DA-308A2C3E0D20}"/>
              </a:ext>
            </a:extLst>
          </p:cNvPr>
          <p:cNvSpPr txBox="1"/>
          <p:nvPr/>
        </p:nvSpPr>
        <p:spPr>
          <a:xfrm>
            <a:off x="12689387" y="5385679"/>
            <a:ext cx="107337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Какие форматы могут быть?</a:t>
            </a:r>
          </a:p>
          <a:p>
            <a:r>
              <a:rPr lang="ru-RU" sz="2000" dirty="0">
                <a:latin typeface="Montserrat" pitchFamily="2" charset="0"/>
              </a:rPr>
              <a:t>Какие особенности аудитории воспитателей важно учитывать?</a:t>
            </a:r>
          </a:p>
          <a:p>
            <a:endParaRPr lang="ru-RU" sz="2000" dirty="0">
              <a:latin typeface="Montserrat" pitchFamily="2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Важно учитывать  специфику профессиональной деятельности тех, кто просвещает (психолог, музыкальный руководитель, руководитель ДОО) 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Формат представления необходимо сохранять в практических тренингах, которые позволяют приобретать инструменты в профессиональный портфель.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Важно учитывать уровень профессиональной готовности педагога.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Montserrat" pitchFamily="2" charset="0"/>
              </a:rPr>
              <a:t>Организация реверсивного наставничества.</a:t>
            </a:r>
          </a:p>
          <a:p>
            <a:pPr marL="457200" indent="-457200">
              <a:buAutoNum type="arabicPeriod"/>
            </a:pPr>
            <a:endParaRPr lang="ru-RU" sz="2000" dirty="0"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50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59303E-A253-581A-12CD-0EF7D844C56A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D55512-BB8B-AD83-AA87-8D95DF50BDA9}"/>
              </a:ext>
            </a:extLst>
          </p:cNvPr>
          <p:cNvSpPr txBox="1"/>
          <p:nvPr/>
        </p:nvSpPr>
        <p:spPr>
          <a:xfrm>
            <a:off x="540622" y="1951121"/>
            <a:ext cx="22096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33A1A6"/>
                </a:solidFill>
                <a:latin typeface="Montserrat ExtraBold" pitchFamily="2" charset="0"/>
              </a:rPr>
              <a:t>Работа с органами исполнительной власти в регионе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EA0FB87-BF40-B0E4-2746-9419851EDFBE}"/>
              </a:ext>
            </a:extLst>
          </p:cNvPr>
          <p:cNvSpPr/>
          <p:nvPr/>
        </p:nvSpPr>
        <p:spPr>
          <a:xfrm>
            <a:off x="540622" y="3033132"/>
            <a:ext cx="23189173" cy="6333892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427B6-C6BB-49B8-4278-02167D21D7FE}"/>
              </a:ext>
            </a:extLst>
          </p:cNvPr>
          <p:cNvSpPr txBox="1"/>
          <p:nvPr/>
        </p:nvSpPr>
        <p:spPr>
          <a:xfrm>
            <a:off x="825190" y="3233854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7025634-D450-242A-F71B-8A01C987AA66}"/>
              </a:ext>
            </a:extLst>
          </p:cNvPr>
          <p:cNvCxnSpPr/>
          <p:nvPr/>
        </p:nvCxnSpPr>
        <p:spPr>
          <a:xfrm>
            <a:off x="1182029" y="6355801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E5ED3D4E-EBB5-F421-B11E-3864F42F5B23}"/>
              </a:ext>
            </a:extLst>
          </p:cNvPr>
          <p:cNvCxnSpPr/>
          <p:nvPr/>
        </p:nvCxnSpPr>
        <p:spPr>
          <a:xfrm>
            <a:off x="1182029" y="8761923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E10B4D2-C68A-6403-C225-C928C9CA3BAC}"/>
              </a:ext>
            </a:extLst>
          </p:cNvPr>
          <p:cNvSpPr/>
          <p:nvPr/>
        </p:nvSpPr>
        <p:spPr>
          <a:xfrm>
            <a:off x="17548803" y="6560767"/>
            <a:ext cx="3613567" cy="203353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Конкурс «Мастер просвещения»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РОИВ: Министерство, Институт образования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СПО ВО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E9C38C-FA42-EAE3-DC89-70153945160A}"/>
              </a:ext>
            </a:extLst>
          </p:cNvPr>
          <p:cNvSpPr txBox="1"/>
          <p:nvPr/>
        </p:nvSpPr>
        <p:spPr>
          <a:xfrm>
            <a:off x="1165302" y="6419735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Октябрь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00E3EF-2645-D53B-7183-5D348843A34A}"/>
              </a:ext>
            </a:extLst>
          </p:cNvPr>
          <p:cNvSpPr txBox="1"/>
          <p:nvPr/>
        </p:nvSpPr>
        <p:spPr>
          <a:xfrm>
            <a:off x="20804458" y="8889646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Август 2026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5B55631-D9C8-9540-C147-C66EF47142B6}"/>
              </a:ext>
            </a:extLst>
          </p:cNvPr>
          <p:cNvSpPr/>
          <p:nvPr/>
        </p:nvSpPr>
        <p:spPr>
          <a:xfrm>
            <a:off x="5439038" y="4101093"/>
            <a:ext cx="3613567" cy="20335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Мероприятие: Педагогический туризм 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РОИВ: НРА, РРА, Министерство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Кто проводит: Пилотные ДОО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01A7DB3-979E-2FD7-C980-7E05B33B017B}"/>
              </a:ext>
            </a:extLst>
          </p:cNvPr>
          <p:cNvSpPr/>
          <p:nvPr/>
        </p:nvSpPr>
        <p:spPr>
          <a:xfrm>
            <a:off x="9460054" y="4095129"/>
            <a:ext cx="3485925" cy="203950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Региональная конференция для родителей </a:t>
            </a:r>
          </a:p>
          <a:p>
            <a:r>
              <a:rPr lang="ru-RU" b="1" dirty="0" err="1">
                <a:solidFill>
                  <a:schemeClr val="tx1"/>
                </a:solidFill>
                <a:latin typeface="Montserrat" pitchFamily="2" charset="0"/>
              </a:rPr>
              <a:t>РОИВ:Министерство</a:t>
            </a:r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, ИРО, ВУЗы, Профсоюз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9C4AF6B-7A9F-AA97-767D-B046EFBC9F71}"/>
              </a:ext>
            </a:extLst>
          </p:cNvPr>
          <p:cNvSpPr/>
          <p:nvPr/>
        </p:nvSpPr>
        <p:spPr>
          <a:xfrm>
            <a:off x="13527787" y="4095130"/>
            <a:ext cx="3613567" cy="203950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Конкурс "Мастер просвещения" Партнеры: РОИВ, ИРО, СПО/ВО Разработать положение и утвердить - РОИВ, ИРО Предоставление площадки, операторы - СПО/ВО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D468456-CEF0-0C9B-CFC2-36B45383C57E}"/>
              </a:ext>
            </a:extLst>
          </p:cNvPr>
          <p:cNvSpPr/>
          <p:nvPr/>
        </p:nvSpPr>
        <p:spPr>
          <a:xfrm>
            <a:off x="17548803" y="4089166"/>
            <a:ext cx="3613567" cy="204546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Марафон практик по просвещению родителей + издание цифрового сборника РОИВ - орг. комитет ИРО - оператор, модератор Сбор и трансляция лучших практик региона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FAC7CAA0-ADE6-D056-654B-7401E9C58090}"/>
              </a:ext>
            </a:extLst>
          </p:cNvPr>
          <p:cNvSpPr/>
          <p:nvPr/>
        </p:nvSpPr>
        <p:spPr>
          <a:xfrm>
            <a:off x="1418022" y="6858000"/>
            <a:ext cx="3613567" cy="156719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Региональная родительская ассоциация (структурное подразделение НРА) ИРО, РОИВ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25E7652-BCE3-C017-3C82-0CD5EB6C31AE}"/>
              </a:ext>
            </a:extLst>
          </p:cNvPr>
          <p:cNvSpPr/>
          <p:nvPr/>
        </p:nvSpPr>
        <p:spPr>
          <a:xfrm>
            <a:off x="5439038" y="6852037"/>
            <a:ext cx="3613567" cy="156719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Создание электронного ресурса РОИВ: ИРО, ВУЗ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ИРО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FE2F9A7-314B-1D91-3AAC-DD0C28028F37}"/>
              </a:ext>
            </a:extLst>
          </p:cNvPr>
          <p:cNvSpPr/>
          <p:nvPr/>
        </p:nvSpPr>
        <p:spPr>
          <a:xfrm>
            <a:off x="9460054" y="6852037"/>
            <a:ext cx="3613567" cy="156719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Мероприятие: Региональные родительские собрания 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РОИВ: Министерство, ВУЗ 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Кто проводит: ИРО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216C008-2B57-39DB-6D48-13E284C51DF7}"/>
              </a:ext>
            </a:extLst>
          </p:cNvPr>
          <p:cNvSpPr/>
          <p:nvPr/>
        </p:nvSpPr>
        <p:spPr>
          <a:xfrm>
            <a:off x="13481070" y="6846074"/>
            <a:ext cx="3613567" cy="155998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Мероприятие: региональные  МО муниципальных координаторов 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РОИВ: Министерство, ИРО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Кто проводи т : ВУЗ, ИРО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585BAFF6-BEFB-0ADC-06AF-19EFBAD064D7}"/>
              </a:ext>
            </a:extLst>
          </p:cNvPr>
          <p:cNvSpPr/>
          <p:nvPr/>
        </p:nvSpPr>
        <p:spPr>
          <a:xfrm>
            <a:off x="540622" y="9711043"/>
            <a:ext cx="11347051" cy="3559480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41796E-441B-68B7-C3E5-A6734453F294}"/>
              </a:ext>
            </a:extLst>
          </p:cNvPr>
          <p:cNvSpPr txBox="1"/>
          <p:nvPr/>
        </p:nvSpPr>
        <p:spPr>
          <a:xfrm>
            <a:off x="825190" y="9916008"/>
            <a:ext cx="6982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Особенности взаимодействия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5CF0EEA-1740-0384-4E6E-591678204175}"/>
              </a:ext>
            </a:extLst>
          </p:cNvPr>
          <p:cNvSpPr/>
          <p:nvPr/>
        </p:nvSpPr>
        <p:spPr>
          <a:xfrm>
            <a:off x="12382744" y="9711043"/>
            <a:ext cx="11347051" cy="3559480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8C0AEC-1F54-4ADB-FA17-6EC5CF1936CB}"/>
              </a:ext>
            </a:extLst>
          </p:cNvPr>
          <p:cNvSpPr txBox="1"/>
          <p:nvPr/>
        </p:nvSpPr>
        <p:spPr>
          <a:xfrm>
            <a:off x="12667312" y="9916008"/>
            <a:ext cx="6982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Роль </a:t>
            </a:r>
            <a:r>
              <a:rPr lang="ru-RU" sz="2800" b="1" dirty="0" err="1">
                <a:solidFill>
                  <a:srgbClr val="FF5D01"/>
                </a:solidFill>
                <a:latin typeface="Montserrat" pitchFamily="2" charset="0"/>
              </a:rPr>
              <a:t>РОИВов</a:t>
            </a:r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 в работе программы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A9CD0A-D3D7-222E-6974-E977E00B2F04}"/>
              </a:ext>
            </a:extLst>
          </p:cNvPr>
          <p:cNvSpPr txBox="1"/>
          <p:nvPr/>
        </p:nvSpPr>
        <p:spPr>
          <a:xfrm>
            <a:off x="825190" y="10382796"/>
            <a:ext cx="107337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Montserrat" pitchFamily="2" charset="0"/>
              </a:rPr>
              <a:t>- РОИВ имеет свой утвержденный план;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Согласование может занять определенный промежуток времени;</a:t>
            </a:r>
          </a:p>
          <a:p>
            <a:r>
              <a:rPr lang="ru-RU" sz="1600" dirty="0">
                <a:latin typeface="Montserrat" pitchFamily="2" charset="0"/>
              </a:rPr>
              <a:t>Задачи: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Организовать </a:t>
            </a:r>
            <a:r>
              <a:rPr lang="ru-RU" sz="1600" dirty="0" err="1">
                <a:latin typeface="Montserrat" pitchFamily="2" charset="0"/>
              </a:rPr>
              <a:t>внутрирегиональное</a:t>
            </a:r>
            <a:r>
              <a:rPr lang="ru-RU" sz="1600" dirty="0">
                <a:latin typeface="Montserrat" pitchFamily="2" charset="0"/>
              </a:rPr>
              <a:t> взаимодействие педагогического сообщества по вопросам просвещения;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Аккумулировать и транслировать лучшие практики;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Организовать эффективную работу в системе «Педагог-родитель»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Форматы:</a:t>
            </a:r>
          </a:p>
          <a:p>
            <a:pPr marL="342900" indent="-342900">
              <a:buFontTx/>
              <a:buChar char="-"/>
            </a:pPr>
            <a:r>
              <a:rPr lang="ru-RU" sz="1600" dirty="0">
                <a:latin typeface="Montserrat" pitchFamily="2" charset="0"/>
              </a:rPr>
              <a:t>-интерактивный, очный</a:t>
            </a:r>
          </a:p>
          <a:p>
            <a:r>
              <a:rPr lang="ru-RU" sz="1600" dirty="0">
                <a:latin typeface="Montserrat" pitchFamily="2" charset="0"/>
              </a:rPr>
              <a:t>Что важно учитывать при взаимодействие с ведомствами?</a:t>
            </a:r>
          </a:p>
          <a:p>
            <a:r>
              <a:rPr lang="ru-RU" sz="1600" dirty="0">
                <a:latin typeface="Montserrat" pitchFamily="2" charset="0"/>
              </a:rPr>
              <a:t>Какие задачи, форматы? Кто занимается этим?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488756-2A3A-56FB-127E-44E7D16E025E}"/>
              </a:ext>
            </a:extLst>
          </p:cNvPr>
          <p:cNvSpPr txBox="1"/>
          <p:nvPr/>
        </p:nvSpPr>
        <p:spPr>
          <a:xfrm>
            <a:off x="12689387" y="10511132"/>
            <a:ext cx="10733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Организация и контроль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191EFA2-8091-4C6C-BF5D-CDFE3E735F60}"/>
              </a:ext>
            </a:extLst>
          </p:cNvPr>
          <p:cNvSpPr/>
          <p:nvPr/>
        </p:nvSpPr>
        <p:spPr>
          <a:xfrm>
            <a:off x="1360162" y="4095234"/>
            <a:ext cx="3613567" cy="155998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Мероприятие: проектный офис 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РОИВ: Министерство, ИРО</a:t>
            </a:r>
          </a:p>
          <a:p>
            <a:r>
              <a:rPr lang="ru-RU" sz="1600" b="1" dirty="0">
                <a:solidFill>
                  <a:schemeClr val="tx1"/>
                </a:solidFill>
                <a:latin typeface="Montserrat" pitchFamily="2" charset="0"/>
              </a:rPr>
              <a:t>Кто проводи т : ИРО</a:t>
            </a:r>
          </a:p>
        </p:txBody>
      </p:sp>
    </p:spTree>
    <p:extLst>
      <p:ext uri="{BB962C8B-B14F-4D97-AF65-F5344CB8AC3E}">
        <p14:creationId xmlns:p14="http://schemas.microsoft.com/office/powerpoint/2010/main" val="133508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06980-CCFF-F59E-E4C8-1535AFE1C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9812434-22BE-608E-BDDA-06CD01C160A2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B1960F-ADEB-2009-0943-E0CF7ADBAD0C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Риски реализации дорожной карты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6F6BDA7-6DD5-9FC9-2835-945DDF3C6AA6}"/>
              </a:ext>
            </a:extLst>
          </p:cNvPr>
          <p:cNvSpPr/>
          <p:nvPr/>
        </p:nvSpPr>
        <p:spPr>
          <a:xfrm>
            <a:off x="540622" y="3806855"/>
            <a:ext cx="4805101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Недостаточная компетентность и мотивированность педагогов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480CBA3-691F-7ED0-1EC9-7C6EF5EB94AD}"/>
              </a:ext>
            </a:extLst>
          </p:cNvPr>
          <p:cNvSpPr/>
          <p:nvPr/>
        </p:nvSpPr>
        <p:spPr>
          <a:xfrm>
            <a:off x="5757391" y="3806855"/>
            <a:ext cx="8146178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BD0D77-0E72-B589-A752-63703748F3EA}"/>
              </a:ext>
            </a:extLst>
          </p:cNvPr>
          <p:cNvSpPr txBox="1"/>
          <p:nvPr/>
        </p:nvSpPr>
        <p:spPr>
          <a:xfrm>
            <a:off x="540622" y="3161529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Риск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1D036F-53CD-038D-5156-951EFF73374E}"/>
              </a:ext>
            </a:extLst>
          </p:cNvPr>
          <p:cNvSpPr txBox="1"/>
          <p:nvPr/>
        </p:nvSpPr>
        <p:spPr>
          <a:xfrm>
            <a:off x="5757391" y="3161529"/>
            <a:ext cx="5918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 предотвратить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B00C8A9-FAC0-D7F3-9640-E06A214C17B3}"/>
              </a:ext>
            </a:extLst>
          </p:cNvPr>
          <p:cNvSpPr/>
          <p:nvPr/>
        </p:nvSpPr>
        <p:spPr>
          <a:xfrm>
            <a:off x="14315237" y="3806855"/>
            <a:ext cx="9025409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17D2F6-9D69-E24B-0AAE-B934C9145C96}"/>
              </a:ext>
            </a:extLst>
          </p:cNvPr>
          <p:cNvSpPr txBox="1"/>
          <p:nvPr/>
        </p:nvSpPr>
        <p:spPr>
          <a:xfrm>
            <a:off x="14315236" y="3161529"/>
            <a:ext cx="7606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 работать если уже произошло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8CF18F7-23C5-8054-B1A0-BCEC676550DD}"/>
              </a:ext>
            </a:extLst>
          </p:cNvPr>
          <p:cNvSpPr/>
          <p:nvPr/>
        </p:nvSpPr>
        <p:spPr>
          <a:xfrm>
            <a:off x="540622" y="5870116"/>
            <a:ext cx="4805101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Отсутствие конструктивного диалога с родителями (законными представителями), как следствие - низкий уровень доверия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805E30A-8607-EA37-D719-6F104F203F0B}"/>
              </a:ext>
            </a:extLst>
          </p:cNvPr>
          <p:cNvSpPr/>
          <p:nvPr/>
        </p:nvSpPr>
        <p:spPr>
          <a:xfrm>
            <a:off x="5757391" y="5870116"/>
            <a:ext cx="8146178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Повышение уровня имиджа ДОО на уровне города, страны и т.д. Учет индивидуальных запросов.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38BF9B2-29A3-A0B3-A8A9-3DBAE7047B4D}"/>
              </a:ext>
            </a:extLst>
          </p:cNvPr>
          <p:cNvSpPr/>
          <p:nvPr/>
        </p:nvSpPr>
        <p:spPr>
          <a:xfrm>
            <a:off x="14315237" y="5870116"/>
            <a:ext cx="9025409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Участие в педагогических конкурсах, грантах, публикации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3C3F3CB-B54E-62DD-A23B-00D34CE96D70}"/>
              </a:ext>
            </a:extLst>
          </p:cNvPr>
          <p:cNvSpPr/>
          <p:nvPr/>
        </p:nvSpPr>
        <p:spPr>
          <a:xfrm>
            <a:off x="540622" y="8027162"/>
            <a:ext cx="4805101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Недостаточное методическое сопровождение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423EA66-63FE-D974-7D27-701410E4C69C}"/>
              </a:ext>
            </a:extLst>
          </p:cNvPr>
          <p:cNvSpPr/>
          <p:nvPr/>
        </p:nvSpPr>
        <p:spPr>
          <a:xfrm>
            <a:off x="5757391" y="8027162"/>
            <a:ext cx="8146178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Создание и изучение нормативных баз и методических разработок.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8D493C7-60D5-E363-1829-2487A3720297}"/>
              </a:ext>
            </a:extLst>
          </p:cNvPr>
          <p:cNvSpPr/>
          <p:nvPr/>
        </p:nvSpPr>
        <p:spPr>
          <a:xfrm>
            <a:off x="14315237" y="8027162"/>
            <a:ext cx="9025409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Работа педагогических сообществ\обмен опытом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4AC27C97-878B-9B65-0F0D-3A0B07D5BD3E}"/>
              </a:ext>
            </a:extLst>
          </p:cNvPr>
          <p:cNvSpPr/>
          <p:nvPr/>
        </p:nvSpPr>
        <p:spPr>
          <a:xfrm>
            <a:off x="540622" y="10113870"/>
            <a:ext cx="4805101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Отсутствие поддержки со стороны вышестоящих инстанций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3E057BC-525C-3F74-9CC0-7F4B5E22E8E4}"/>
              </a:ext>
            </a:extLst>
          </p:cNvPr>
          <p:cNvSpPr/>
          <p:nvPr/>
        </p:nvSpPr>
        <p:spPr>
          <a:xfrm>
            <a:off x="5757391" y="10113870"/>
            <a:ext cx="8146178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Проведение встреч с региональными представителями власти на момент разработки программы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C063C839-F5A3-040F-BA80-692D341B9C6A}"/>
              </a:ext>
            </a:extLst>
          </p:cNvPr>
          <p:cNvSpPr/>
          <p:nvPr/>
        </p:nvSpPr>
        <p:spPr>
          <a:xfrm>
            <a:off x="14315237" y="10113870"/>
            <a:ext cx="9025409" cy="1656099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Привлечение инвесторов, принятие и трансляция опыта других регионов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DAA89A-4DD5-49E5-A387-34BA77E1CF01}"/>
              </a:ext>
            </a:extLst>
          </p:cNvPr>
          <p:cNvSpPr txBox="1"/>
          <p:nvPr/>
        </p:nvSpPr>
        <p:spPr>
          <a:xfrm>
            <a:off x="14919182" y="4127693"/>
            <a:ext cx="78175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Обучающие мероприятия (семинары-практикумы, курсы повышения квалификации, вебинары, конференции, педагогические чтения)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320A7-7D60-424D-ADA4-ADC2039CB996}"/>
              </a:ext>
            </a:extLst>
          </p:cNvPr>
          <p:cNvSpPr txBox="1"/>
          <p:nvPr/>
        </p:nvSpPr>
        <p:spPr>
          <a:xfrm>
            <a:off x="5920660" y="3858382"/>
            <a:ext cx="7819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anose="00000500000000000000" pitchFamily="2" charset="-52"/>
              </a:rPr>
              <a:t>Предварительный мониторинг с целью выявления </a:t>
            </a:r>
            <a:r>
              <a:rPr lang="ru-RU" sz="2000">
                <a:latin typeface="Montserrat" panose="00000500000000000000" pitchFamily="2" charset="-52"/>
              </a:rPr>
              <a:t>уровня компетентности </a:t>
            </a:r>
            <a:r>
              <a:rPr lang="ru-RU" sz="2000" dirty="0">
                <a:latin typeface="Montserrat" panose="00000500000000000000" pitchFamily="2" charset="-52"/>
              </a:rPr>
              <a:t>педагогов. Введение </a:t>
            </a:r>
          </a:p>
          <a:p>
            <a:r>
              <a:rPr lang="ru-RU" sz="2000" dirty="0">
                <a:latin typeface="Montserrat" panose="00000500000000000000" pitchFamily="2" charset="-52"/>
              </a:rPr>
              <a:t>статуса педагог-наставник с обеспечением</a:t>
            </a:r>
          </a:p>
          <a:p>
            <a:r>
              <a:rPr lang="ru-RU" sz="2000" dirty="0">
                <a:latin typeface="Montserrat" panose="00000500000000000000" pitchFamily="2" charset="-52"/>
              </a:rPr>
              <a:t> финансовой составляющей</a:t>
            </a:r>
          </a:p>
        </p:txBody>
      </p:sp>
    </p:spTree>
    <p:extLst>
      <p:ext uri="{BB962C8B-B14F-4D97-AF65-F5344CB8AC3E}">
        <p14:creationId xmlns:p14="http://schemas.microsoft.com/office/powerpoint/2010/main" val="1477185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EA65B9-1B0F-CD91-D657-8DDB20C63C10}"/>
              </a:ext>
            </a:extLst>
          </p:cNvPr>
          <p:cNvSpPr txBox="1"/>
          <p:nvPr/>
        </p:nvSpPr>
        <p:spPr>
          <a:xfrm>
            <a:off x="540623" y="3164681"/>
            <a:ext cx="11133218" cy="9510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FF5D01"/>
                </a:solidFill>
                <a:effectLst/>
                <a:latin typeface="Montserrat" pitchFamily="2" charset="0"/>
              </a:rPr>
              <a:t>Цели и задачи для регионов по внедрению Программы просвещения родителей (законных представителей) в ДОО</a:t>
            </a:r>
          </a:p>
          <a:p>
            <a:pPr marL="914400" indent="-914400">
              <a:buFont typeface="+mj-lt"/>
              <a:buAutoNum type="arabicPeriod"/>
            </a:pPr>
            <a:endParaRPr lang="ru-RU" sz="4800" b="1" dirty="0">
              <a:solidFill>
                <a:srgbClr val="FF5D01"/>
              </a:solidFill>
              <a:effectLst/>
              <a:latin typeface="Montserrat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К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 2030 году 100% охват ДОО внедрением Программы просвещения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Р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азвитие профессиональной компетентности педагогов ДОО в сфере взаимодействия с родителями и их просвещения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В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ыстраивание конструктивного  диалога в системе педагог ДОО-родитель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В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ыход на создание сообщества «просвещенные родители –педагоги ДОО»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С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оздание эффективных инструментов просвещения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ккумулирование и трансляция лучших практик просвещения родителей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Montserrat" pitchFamily="2" charset="0"/>
              </a:rPr>
              <a:t>В</a:t>
            </a:r>
            <a:r>
              <a:rPr lang="ru-RU" sz="2800" dirty="0">
                <a:solidFill>
                  <a:srgbClr val="000000"/>
                </a:solidFill>
                <a:effectLst/>
                <a:latin typeface="Montserrat" pitchFamily="2" charset="0"/>
              </a:rPr>
              <a:t>нутрирегиональное и межрегиональное взаимодействие педагогического сообщества по вопросам просвещения родителей в ДОО</a:t>
            </a:r>
          </a:p>
          <a:p>
            <a:pPr>
              <a:buNone/>
            </a:pPr>
            <a:br>
              <a:rPr lang="ru-RU" dirty="0">
                <a:solidFill>
                  <a:srgbClr val="000000"/>
                </a:solidFill>
                <a:effectLst/>
                <a:latin typeface="Montserrat" pitchFamily="2" charset="0"/>
              </a:rPr>
            </a:br>
            <a:endParaRPr lang="ru-RU" dirty="0">
              <a:solidFill>
                <a:srgbClr val="000000"/>
              </a:solidFill>
              <a:effectLst/>
              <a:latin typeface="Montserrat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9AAFC-BF54-05F6-71EC-AAADB7E3535E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Цели реализации программы просвещения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1B4C57C-5FDD-1791-454C-A3C0A16F704F}"/>
              </a:ext>
            </a:extLst>
          </p:cNvPr>
          <p:cNvSpPr/>
          <p:nvPr/>
        </p:nvSpPr>
        <p:spPr>
          <a:xfrm>
            <a:off x="12446002" y="4091353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рост профессиональной компетентности педагогов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76AC95-1EC2-50E2-E35B-49D70154925D}"/>
              </a:ext>
            </a:extLst>
          </p:cNvPr>
          <p:cNvSpPr txBox="1"/>
          <p:nvPr/>
        </p:nvSpPr>
        <p:spPr>
          <a:xfrm>
            <a:off x="12446000" y="3227462"/>
            <a:ext cx="131402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>
                <a:solidFill>
                  <a:srgbClr val="33A1A6"/>
                </a:solidFill>
                <a:effectLst/>
                <a:latin typeface="Montserrat" pitchFamily="2" charset="0"/>
              </a:rPr>
              <a:t>ИНДИКАТОРЫ УСПЕШНОЙ РЕАЛИЗАЦИИ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C40C99-7A8A-DA99-025A-07FCA472DE22}"/>
              </a:ext>
            </a:extLst>
          </p:cNvPr>
          <p:cNvSpPr/>
          <p:nvPr/>
        </p:nvSpPr>
        <p:spPr>
          <a:xfrm>
            <a:off x="17559869" y="4091352"/>
            <a:ext cx="5317066" cy="1570226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повысилась удовлетворенность родителей взаимодействием с педагогами ДОО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E988B92-FC19-8B31-ED7D-E7EBFB386BCA}"/>
              </a:ext>
            </a:extLst>
          </p:cNvPr>
          <p:cNvSpPr/>
          <p:nvPr/>
        </p:nvSpPr>
        <p:spPr>
          <a:xfrm>
            <a:off x="12446001" y="5598453"/>
            <a:ext cx="4805101" cy="129428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увеличилась доля родителей, обращающихся за поддержкой </a:t>
            </a:r>
            <a:br>
              <a:rPr lang="ru-RU" sz="2000" dirty="0">
                <a:solidFill>
                  <a:schemeClr val="tx1"/>
                </a:solidFill>
                <a:latin typeface="Montserrat" pitchFamily="2" charset="0"/>
              </a:rPr>
            </a:br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к педагогам ДОО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09E3EDA-5EEF-4BDA-0698-B15FD19DE88C}"/>
              </a:ext>
            </a:extLst>
          </p:cNvPr>
          <p:cNvSpPr/>
          <p:nvPr/>
        </p:nvSpPr>
        <p:spPr>
          <a:xfrm>
            <a:off x="17559869" y="5869409"/>
            <a:ext cx="5317066" cy="129428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произошел переход от монолога к диалогу педагогов с родителями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8E9B87D-0D67-FB78-8ACD-140A62B22006}"/>
              </a:ext>
            </a:extLst>
          </p:cNvPr>
          <p:cNvSpPr/>
          <p:nvPr/>
        </p:nvSpPr>
        <p:spPr>
          <a:xfrm>
            <a:off x="12446001" y="7172146"/>
            <a:ext cx="4805101" cy="129428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увеличилось количество родительских инициатив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D19A560-30A5-351C-FD8E-E7EA0DFD6E9C}"/>
              </a:ext>
            </a:extLst>
          </p:cNvPr>
          <p:cNvSpPr/>
          <p:nvPr/>
        </p:nvSpPr>
        <p:spPr>
          <a:xfrm>
            <a:off x="17559869" y="7371527"/>
            <a:ext cx="5317066" cy="129428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увеличилась доля родителей, вовлеченных в образовательный процесс ДОО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DCFDD18-98BB-75BC-288D-1F5CA5233390}"/>
              </a:ext>
            </a:extLst>
          </p:cNvPr>
          <p:cNvSpPr/>
          <p:nvPr/>
        </p:nvSpPr>
        <p:spPr>
          <a:xfrm>
            <a:off x="12446000" y="8739052"/>
            <a:ext cx="4805101" cy="161489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повысилась родительская компетентность, сформировалось сообщество «ответственных и просвещенных» родителей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4F6D733-0FBB-26EB-A655-B250043B5AF6}"/>
              </a:ext>
            </a:extLst>
          </p:cNvPr>
          <p:cNvSpPr/>
          <p:nvPr/>
        </p:nvSpPr>
        <p:spPr>
          <a:xfrm>
            <a:off x="17559869" y="8873645"/>
            <a:ext cx="5317066" cy="161489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выстроены прочные внутрирегиональные  </a:t>
            </a:r>
            <a:br>
              <a:rPr lang="ru-RU" sz="2000" dirty="0">
                <a:solidFill>
                  <a:schemeClr val="tx1"/>
                </a:solidFill>
                <a:latin typeface="Montserrat" pitchFamily="2" charset="0"/>
              </a:rPr>
            </a:br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и межрегиональные связи</a:t>
            </a:r>
          </a:p>
        </p:txBody>
      </p:sp>
    </p:spTree>
    <p:extLst>
      <p:ext uri="{BB962C8B-B14F-4D97-AF65-F5344CB8AC3E}">
        <p14:creationId xmlns:p14="http://schemas.microsoft.com/office/powerpoint/2010/main" val="408115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CFC4F-3649-C0CC-EA1F-D0BD5B2DF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9E701C-3221-CC7E-C280-73209BCC9DFF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8FDCE-63E9-1166-E874-B2CD4E9FA8C9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Принципы работы в программе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E289861-E8A1-5B30-CB9D-73ACC882658F}"/>
              </a:ext>
            </a:extLst>
          </p:cNvPr>
          <p:cNvSpPr/>
          <p:nvPr/>
        </p:nvSpPr>
        <p:spPr>
          <a:xfrm>
            <a:off x="540622" y="3806855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ЦЕЛЕНАПРАВЛЕННОСТЬ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F01D1C5-2D6B-0ED4-299F-35B5375BDAB6}"/>
              </a:ext>
            </a:extLst>
          </p:cNvPr>
          <p:cNvSpPr/>
          <p:nvPr/>
        </p:nvSpPr>
        <p:spPr>
          <a:xfrm>
            <a:off x="5757391" y="3806855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Ориентация на приоритетные задачи просветительской деятельность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7D8835B-9376-7D94-C607-2F7DC87DEBF5}"/>
              </a:ext>
            </a:extLst>
          </p:cNvPr>
          <p:cNvSpPr/>
          <p:nvPr/>
        </p:nvSpPr>
        <p:spPr>
          <a:xfrm>
            <a:off x="12815448" y="3806855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Построение системы мероприятий на основе учета целей и задач родительского просвещения, повышение уровня общей культуры участников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D4000CF-F788-50FD-31A4-FDD9D5D5E879}"/>
              </a:ext>
            </a:extLst>
          </p:cNvPr>
          <p:cNvSpPr txBox="1"/>
          <p:nvPr/>
        </p:nvSpPr>
        <p:spPr>
          <a:xfrm>
            <a:off x="540622" y="3161529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Принцип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63D5BE7-DA2F-AD46-333B-D1CE1AC00E78}"/>
              </a:ext>
            </a:extLst>
          </p:cNvPr>
          <p:cNvSpPr txBox="1"/>
          <p:nvPr/>
        </p:nvSpPr>
        <p:spPr>
          <a:xfrm>
            <a:off x="5757391" y="3161529"/>
            <a:ext cx="5918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Короткая расшифровка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F1B153E-F15E-4AF2-73E1-CDB08D8C034E}"/>
              </a:ext>
            </a:extLst>
          </p:cNvPr>
          <p:cNvSpPr txBox="1"/>
          <p:nvPr/>
        </p:nvSpPr>
        <p:spPr>
          <a:xfrm>
            <a:off x="12885022" y="3161529"/>
            <a:ext cx="8779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 принцип проявляется в действиях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C9161F3E-3D6A-5D54-F2B4-895BE9B3430E}"/>
              </a:ext>
            </a:extLst>
          </p:cNvPr>
          <p:cNvSpPr/>
          <p:nvPr/>
        </p:nvSpPr>
        <p:spPr>
          <a:xfrm>
            <a:off x="540622" y="5143286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ДОСТУПНОСТЬ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C523CA6D-D62B-5DEE-380F-760AEDEE6FD5}"/>
              </a:ext>
            </a:extLst>
          </p:cNvPr>
          <p:cNvSpPr/>
          <p:nvPr/>
        </p:nvSpPr>
        <p:spPr>
          <a:xfrm>
            <a:off x="5757391" y="5143286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Предоставление информации в доступной и понятной форме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23343C63-5B6A-438C-B9C5-136E9B945E19}"/>
              </a:ext>
            </a:extLst>
          </p:cNvPr>
          <p:cNvSpPr/>
          <p:nvPr/>
        </p:nvSpPr>
        <p:spPr>
          <a:xfrm>
            <a:off x="12885022" y="5096394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Трансляция достоверной информации в разных источниках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E4B457BD-7548-B58A-2BF6-D38BC9A633E5}"/>
              </a:ext>
            </a:extLst>
          </p:cNvPr>
          <p:cNvSpPr/>
          <p:nvPr/>
        </p:nvSpPr>
        <p:spPr>
          <a:xfrm>
            <a:off x="540622" y="6526609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ДИФФЕРЕНЦИРОВАННОСТЬ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3477B961-BEDC-141B-51D0-6B773C6746F6}"/>
              </a:ext>
            </a:extLst>
          </p:cNvPr>
          <p:cNvSpPr/>
          <p:nvPr/>
        </p:nvSpPr>
        <p:spPr>
          <a:xfrm>
            <a:off x="5757391" y="6526609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Учет  многообразия потребностей родительской общественности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BB2D216B-6C1F-A83A-991C-4A9D081668D4}"/>
              </a:ext>
            </a:extLst>
          </p:cNvPr>
          <p:cNvSpPr/>
          <p:nvPr/>
        </p:nvSpPr>
        <p:spPr>
          <a:xfrm>
            <a:off x="12885022" y="6479717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Просвещение на основе мониторинга, диагностики, опросов, обратной связи…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8AAD5DEB-49AB-A5BD-C311-394C0B0F9883}"/>
              </a:ext>
            </a:extLst>
          </p:cNvPr>
          <p:cNvSpPr/>
          <p:nvPr/>
        </p:nvSpPr>
        <p:spPr>
          <a:xfrm>
            <a:off x="540622" y="7909932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ВЗАИМОДЕЙСТВИЕ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BD48A665-5059-5372-C655-77540F87CEE3}"/>
              </a:ext>
            </a:extLst>
          </p:cNvPr>
          <p:cNvSpPr/>
          <p:nvPr/>
        </p:nvSpPr>
        <p:spPr>
          <a:xfrm>
            <a:off x="5757391" y="7909932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Взаимодействие с разными участниками образовательного комплекса, социальными партнерами и родительской общественностью 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4E6B8F9D-CDEF-7D66-FA3C-58928EBDE2DB}"/>
              </a:ext>
            </a:extLst>
          </p:cNvPr>
          <p:cNvSpPr/>
          <p:nvPr/>
        </p:nvSpPr>
        <p:spPr>
          <a:xfrm>
            <a:off x="12885022" y="7863040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Проведение различных мероприятий, проектов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2019203B-072C-5EF3-E131-69F3959C2259}"/>
              </a:ext>
            </a:extLst>
          </p:cNvPr>
          <p:cNvSpPr/>
          <p:nvPr/>
        </p:nvSpPr>
        <p:spPr>
          <a:xfrm>
            <a:off x="540622" y="9246363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УЧЕТ РЕГИОНАЛЬНЫХ ОСОБЕННОСТЕЙ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2B08FC67-86F1-7465-65C1-DBA239C6BA64}"/>
              </a:ext>
            </a:extLst>
          </p:cNvPr>
          <p:cNvSpPr/>
          <p:nvPr/>
        </p:nvSpPr>
        <p:spPr>
          <a:xfrm>
            <a:off x="5757391" y="9246363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Адаптация к конкретным региональным  условиям, в которых реализуется программа 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04199B54-0AE5-9040-9067-6A61D151ADAF}"/>
              </a:ext>
            </a:extLst>
          </p:cNvPr>
          <p:cNvSpPr/>
          <p:nvPr/>
        </p:nvSpPr>
        <p:spPr>
          <a:xfrm>
            <a:off x="12885022" y="9199471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Учет Культурных национальных традиций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034855D0-9EF0-FF6C-0253-147445BBD000}"/>
              </a:ext>
            </a:extLst>
          </p:cNvPr>
          <p:cNvSpPr/>
          <p:nvPr/>
        </p:nvSpPr>
        <p:spPr>
          <a:xfrm>
            <a:off x="540622" y="10629686"/>
            <a:ext cx="4805101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Montserrat" pitchFamily="2" charset="0"/>
              </a:rPr>
              <a:t>СИСТЕМНОСТЬ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03EBDB31-27B3-51EC-66F7-F546D4410188}"/>
              </a:ext>
            </a:extLst>
          </p:cNvPr>
          <p:cNvSpPr/>
          <p:nvPr/>
        </p:nvSpPr>
        <p:spPr>
          <a:xfrm>
            <a:off x="5757391" y="10629686"/>
            <a:ext cx="6715963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Montserrat" pitchFamily="2" charset="0"/>
              </a:rPr>
              <a:t>Четкое исполнение всех компонентов дорожной карты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97757F60-29C7-0CB2-D6F3-700771CC39E4}"/>
              </a:ext>
            </a:extLst>
          </p:cNvPr>
          <p:cNvSpPr/>
          <p:nvPr/>
        </p:nvSpPr>
        <p:spPr>
          <a:xfrm>
            <a:off x="12885022" y="10582794"/>
            <a:ext cx="10654916" cy="1093391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6D3097-F27E-7EF3-16B2-D26D6AD3920D}"/>
              </a:ext>
            </a:extLst>
          </p:cNvPr>
          <p:cNvSpPr txBox="1"/>
          <p:nvPr/>
        </p:nvSpPr>
        <p:spPr>
          <a:xfrm>
            <a:off x="12885022" y="10629686"/>
            <a:ext cx="10191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Montserrat" pitchFamily="2" charset="0"/>
              </a:rPr>
              <a:t>Систематическое проведение мероприятий. Взаимосвязь всех компонентов на всех уровнях</a:t>
            </a:r>
          </a:p>
        </p:txBody>
      </p:sp>
    </p:spTree>
    <p:extLst>
      <p:ext uri="{BB962C8B-B14F-4D97-AF65-F5344CB8AC3E}">
        <p14:creationId xmlns:p14="http://schemas.microsoft.com/office/powerpoint/2010/main" val="178884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787BA-A37B-35AE-715D-8D6040447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FE98F5-E33C-B8AC-DAE4-6A97E6E6753B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06F34A-88FD-42A7-27CB-8B4CD2B20FEE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Мероприятия по просвещению родителей: сегменты аудитории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E921289-CD8C-734D-608A-FC8E69667966}"/>
              </a:ext>
            </a:extLst>
          </p:cNvPr>
          <p:cNvSpPr/>
          <p:nvPr/>
        </p:nvSpPr>
        <p:spPr>
          <a:xfrm>
            <a:off x="15961894" y="3298520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Тип родителей:  </a:t>
            </a: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Зрелые родители</a:t>
            </a:r>
          </a:p>
          <a:p>
            <a:endParaRPr lang="ru-RU" sz="2000" b="1" dirty="0">
              <a:solidFill>
                <a:srgbClr val="FF0000"/>
              </a:solidFill>
              <a:latin typeface="Montserrat" pitchFamily="2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sz="2000" b="1" dirty="0" err="1">
                <a:solidFill>
                  <a:schemeClr val="tx1"/>
                </a:solidFill>
                <a:latin typeface="Montserrat" pitchFamily="2" charset="0"/>
              </a:rPr>
              <a:t>Гиперопека</a:t>
            </a: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, активная общественно-государственная позиция, желание как можно больше развить способности ребенка, не склоны конфликтовать.</a:t>
            </a: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pPr marL="457200" indent="-457200"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Создать условия для передачи опыта безусловной любви;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2. Предлагать современную информацию о воспитании;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3. Взять в союзники-помощники;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4. Предлагать информацию через субъект-субъектное взаимодействия (личный контакт).</a:t>
            </a:r>
          </a:p>
          <a:p>
            <a:r>
              <a:rPr lang="ru-RU" b="1" dirty="0">
                <a:latin typeface="Montserrat" pitchFamily="2" charset="0"/>
              </a:rPr>
              <a:t>Как работать: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7258803-32D1-4C7E-A4F8-660609FF3C57}"/>
              </a:ext>
            </a:extLst>
          </p:cNvPr>
          <p:cNvSpPr/>
          <p:nvPr/>
        </p:nvSpPr>
        <p:spPr>
          <a:xfrm>
            <a:off x="15961894" y="8264739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Тип родителей:  </a:t>
            </a:r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Многодетная семья</a:t>
            </a:r>
          </a:p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Часто испытывают стресс из-за финансовых трудностей,  большой ответственности и повышенной занятости;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проявляют тревожность в связи с неравномерным вниманием к отдельно взятому ребёнку.</a:t>
            </a:r>
          </a:p>
          <a:p>
            <a:pPr marL="285750" indent="-285750">
              <a:buFontTx/>
              <a:buChar char="-"/>
            </a:pP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1. Организовать правовую поддержку родителей (льготы, пособия)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2. Учитывать занятость родителей, предлагать гибкий вариант вовлечения в деятельность ДОО;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3. Привлекать к трансляции семейного опыта по воспитанию детей;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4. Создать центр поддержки многодетных семей.</a:t>
            </a:r>
          </a:p>
          <a:p>
            <a:r>
              <a:rPr lang="ru-RU" sz="1400" b="1" dirty="0">
                <a:latin typeface="Montserrat" pitchFamily="2" charset="0"/>
              </a:rPr>
              <a:t>Как работать:</a:t>
            </a:r>
            <a:endParaRPr lang="ru-RU" sz="1400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3011AB-0917-4A4F-8D4E-B479C2341DCC}"/>
              </a:ext>
            </a:extLst>
          </p:cNvPr>
          <p:cNvSpPr/>
          <p:nvPr/>
        </p:nvSpPr>
        <p:spPr>
          <a:xfrm>
            <a:off x="8277725" y="8315918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Тип родителей:  </a:t>
            </a: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Неполная семья</a:t>
            </a: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Несет единоличную ответственность за развитие и воспитание ребенка и финансовую стабильность. Уделяет мало внимания ребенку в связи с повышенность загруженностью.</a:t>
            </a: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Демонстрировать поддержку таких семей;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2. Проводить беседы с родителями о достигнутых успехах их детей;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3. Обеспечивать консультативную помощь специалистами;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4. Информировать о социальных программах помощи.</a:t>
            </a:r>
          </a:p>
          <a:p>
            <a:endParaRPr lang="ru-RU" sz="1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1400" b="1" dirty="0">
                <a:latin typeface="Montserrat" pitchFamily="2" charset="0"/>
              </a:rPr>
              <a:t>Как работать:</a:t>
            </a:r>
            <a:endParaRPr lang="ru-RU" sz="1400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9D97886-AE5F-49D7-A72C-7BA8B7429C17}"/>
              </a:ext>
            </a:extLst>
          </p:cNvPr>
          <p:cNvSpPr/>
          <p:nvPr/>
        </p:nvSpPr>
        <p:spPr>
          <a:xfrm>
            <a:off x="593556" y="8264739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Тип родителей:  </a:t>
            </a: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Многопоколенная семья</a:t>
            </a:r>
          </a:p>
          <a:p>
            <a:endParaRPr lang="ru-RU" sz="2000" b="1" dirty="0">
              <a:latin typeface="Montserrat" pitchFamily="2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совместное проживание, носители семейных ценностей и традиций, передача опыта из поколения в поколение, распределение обязанностей и функций.</a:t>
            </a:r>
          </a:p>
          <a:p>
            <a:endParaRPr lang="ru-RU" sz="20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1. Создать пространство для обмена опытом (сообщество "Поколение"), совместные мероприятия;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2. обучать снизу вверх (младшее поколение обучает старшее)</a:t>
            </a:r>
          </a:p>
          <a:p>
            <a:r>
              <a:rPr lang="ru-RU" sz="2000" b="1" dirty="0">
                <a:latin typeface="Montserrat" pitchFamily="2" charset="0"/>
              </a:rPr>
              <a:t>Как работать:</a:t>
            </a:r>
            <a:endParaRPr lang="ru-RU" sz="2000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CA72077-04CE-4EBA-BEDE-AE92463946A9}"/>
              </a:ext>
            </a:extLst>
          </p:cNvPr>
          <p:cNvSpPr/>
          <p:nvPr/>
        </p:nvSpPr>
        <p:spPr>
          <a:xfrm>
            <a:off x="8277724" y="3358210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Тип родителей:  </a:t>
            </a:r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Родители детей с ОВЗ</a:t>
            </a:r>
          </a:p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Тревожные, склонные к депрессии, к преувеличению проблем или наоборот с повышенной эмоциональной чувствительностью, завышенными ожиданиями от общества.</a:t>
            </a:r>
          </a:p>
          <a:p>
            <a:r>
              <a:rPr lang="ru-RU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1. Подключить профильных специалистов;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2. Поддерживать через ИОМ;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3. Подготовить педагогов к взаимодействию с семьями с детьми с ОВЗ;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4. Создать родительские сообщества для обмена успешным опытом воспитания и развития детей по аналогичным нозологиям.</a:t>
            </a:r>
          </a:p>
          <a:p>
            <a:endParaRPr lang="ru-RU" sz="1400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824FAA3-74C3-4554-B4EF-A5F41F683A16}"/>
              </a:ext>
            </a:extLst>
          </p:cNvPr>
          <p:cNvSpPr/>
          <p:nvPr/>
        </p:nvSpPr>
        <p:spPr>
          <a:xfrm>
            <a:off x="529202" y="3358210"/>
            <a:ext cx="7429963" cy="444981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Тип родителей: </a:t>
            </a: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Молодые родители</a:t>
            </a:r>
          </a:p>
          <a:p>
            <a:endParaRPr lang="ru-RU" sz="20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Особенности и характеристики: 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Две полярные категории: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чрезмерно осведомленные, не прислушивающиеся к мнению педагогов;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2.эмоционально незрелые родители, слабо мотивированные на родительство.</a:t>
            </a:r>
          </a:p>
          <a:p>
            <a:endParaRPr lang="ru-RU" sz="20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Montserrat" pitchFamily="2" charset="0"/>
              </a:rPr>
              <a:t>Как работать: 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1. Формировать сообщество активных родителей;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2. Дозированно предлагать верифицированную конкретную информацию;</a:t>
            </a:r>
          </a:p>
          <a:p>
            <a:r>
              <a:rPr lang="ru-RU" sz="2000" b="1" dirty="0">
                <a:solidFill>
                  <a:schemeClr val="tx1"/>
                </a:solidFill>
                <a:latin typeface="Montserrat" pitchFamily="2" charset="0"/>
              </a:rPr>
              <a:t>3. Использовать цифровые технологии.</a:t>
            </a:r>
          </a:p>
          <a:p>
            <a:endParaRPr lang="ru-RU" sz="1400" b="1" dirty="0">
              <a:solidFill>
                <a:schemeClr val="tx1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43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445C7-41FD-D957-7EFC-37EE72DD2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43AFA9-5755-F362-7A5C-FD06994280B4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51A68C-F55E-FFD4-DE9D-FE4228D27076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Мероприятия по просвещению родителей: инициативы родителей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7A3C0D2-24D3-F216-D6DF-4AE9FE5AECCF}"/>
              </a:ext>
            </a:extLst>
          </p:cNvPr>
          <p:cNvSpPr/>
          <p:nvPr/>
        </p:nvSpPr>
        <p:spPr>
          <a:xfrm>
            <a:off x="540622" y="3310243"/>
            <a:ext cx="11440363" cy="463800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b="1" dirty="0">
                <a:latin typeface="Montserrat" pitchFamily="2" charset="0"/>
              </a:rPr>
              <a:t>Как работать: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2CC205-F287-2BB2-464A-28DB432B734A}"/>
              </a:ext>
            </a:extLst>
          </p:cNvPr>
          <p:cNvSpPr txBox="1"/>
          <p:nvPr/>
        </p:nvSpPr>
        <p:spPr>
          <a:xfrm>
            <a:off x="801744" y="3515208"/>
            <a:ext cx="10663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Почему важно работать с инициативами родителей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0635CF-3BF9-C004-865C-DEC2538B0D07}"/>
              </a:ext>
            </a:extLst>
          </p:cNvPr>
          <p:cNvSpPr txBox="1"/>
          <p:nvPr/>
        </p:nvSpPr>
        <p:spPr>
          <a:xfrm>
            <a:off x="766574" y="4243393"/>
            <a:ext cx="107337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atin typeface="Montserrat" pitchFamily="2" charset="0"/>
            </a:endParaRPr>
          </a:p>
          <a:p>
            <a:r>
              <a:rPr lang="ru-RU" sz="2000" dirty="0">
                <a:latin typeface="Montserrat" pitchFamily="2" charset="0"/>
              </a:rPr>
              <a:t>Для выработки единых требований к воспитанию ребенка и формированию ценностей</a:t>
            </a:r>
          </a:p>
          <a:p>
            <a:r>
              <a:rPr lang="ru-RU" sz="2000" dirty="0">
                <a:latin typeface="Montserrat" pitchFamily="2" charset="0"/>
              </a:rPr>
              <a:t>Инициативные родители могут стать опорой и поддержкой педагогу</a:t>
            </a:r>
          </a:p>
          <a:p>
            <a:r>
              <a:rPr lang="ru-RU" sz="2000" dirty="0">
                <a:latin typeface="Montserrat" pitchFamily="2" charset="0"/>
              </a:rPr>
              <a:t>Родитель берет ответственность за свою инициативу</a:t>
            </a:r>
          </a:p>
          <a:p>
            <a:r>
              <a:rPr lang="ru-RU" sz="2000" dirty="0">
                <a:latin typeface="Montserrat" pitchFamily="2" charset="0"/>
              </a:rPr>
              <a:t>Учитывать интересы и потребности родителей</a:t>
            </a:r>
          </a:p>
          <a:p>
            <a:r>
              <a:rPr lang="ru-RU" sz="2000" dirty="0">
                <a:latin typeface="Montserrat" pitchFamily="2" charset="0"/>
              </a:rPr>
              <a:t>Мотивировать других родителей на включение в вопросах воспитания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9B8AD50-ADA7-8311-63D8-73138C18D0CA}"/>
              </a:ext>
            </a:extLst>
          </p:cNvPr>
          <p:cNvSpPr/>
          <p:nvPr/>
        </p:nvSpPr>
        <p:spPr>
          <a:xfrm>
            <a:off x="12594231" y="3310243"/>
            <a:ext cx="11135563" cy="9960280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b="1" dirty="0">
                <a:latin typeface="Montserrat" pitchFamily="2" charset="0"/>
              </a:rPr>
              <a:t>Как работать: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EE0140-1310-9C3E-CDFC-78E5475D8EED}"/>
              </a:ext>
            </a:extLst>
          </p:cNvPr>
          <p:cNvSpPr txBox="1"/>
          <p:nvPr/>
        </p:nvSpPr>
        <p:spPr>
          <a:xfrm>
            <a:off x="12855353" y="3515208"/>
            <a:ext cx="10663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 можно помогать и стимулировать реализацию инициатив родителей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CEAED0-0885-7FDA-3B08-45F8B4C64ED3}"/>
              </a:ext>
            </a:extLst>
          </p:cNvPr>
          <p:cNvSpPr txBox="1"/>
          <p:nvPr/>
        </p:nvSpPr>
        <p:spPr>
          <a:xfrm>
            <a:off x="12820183" y="9510851"/>
            <a:ext cx="10733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Освещение в </a:t>
            </a:r>
            <a:r>
              <a:rPr lang="ru-RU" sz="2000" dirty="0" err="1">
                <a:latin typeface="Montserrat" pitchFamily="2" charset="0"/>
              </a:rPr>
              <a:t>госпабликах</a:t>
            </a:r>
            <a:r>
              <a:rPr lang="ru-RU" sz="2000" dirty="0">
                <a:latin typeface="Montserrat" pitchFamily="2" charset="0"/>
              </a:rPr>
              <a:t> (сми, соцсети)</a:t>
            </a:r>
          </a:p>
          <a:p>
            <a:r>
              <a:rPr lang="ru-RU" sz="2000" dirty="0">
                <a:latin typeface="Montserrat" pitchFamily="2" charset="0"/>
              </a:rPr>
              <a:t>Благодарственные письма</a:t>
            </a:r>
          </a:p>
          <a:p>
            <a:r>
              <a:rPr lang="ru-RU" sz="2000" dirty="0">
                <a:latin typeface="Montserrat" pitchFamily="2" charset="0"/>
              </a:rPr>
              <a:t>Доска почета </a:t>
            </a:r>
          </a:p>
          <a:p>
            <a:r>
              <a:rPr lang="ru-RU" sz="2000" dirty="0">
                <a:latin typeface="Montserrat" pitchFamily="2" charset="0"/>
              </a:rPr>
              <a:t>Поощрение (валюта детского сада)</a:t>
            </a:r>
          </a:p>
          <a:p>
            <a:r>
              <a:rPr lang="ru-RU" sz="2000" dirty="0">
                <a:latin typeface="Montserrat" pitchFamily="2" charset="0"/>
              </a:rPr>
              <a:t>Самим принятием и реализацией инициативы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FD16FFF-6D93-CD5B-F2F3-D6A560294DD2}"/>
              </a:ext>
            </a:extLst>
          </p:cNvPr>
          <p:cNvSpPr/>
          <p:nvPr/>
        </p:nvSpPr>
        <p:spPr>
          <a:xfrm>
            <a:off x="542908" y="8398058"/>
            <a:ext cx="11438077" cy="4872465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b="1" dirty="0">
                <a:latin typeface="Montserrat" pitchFamily="2" charset="0"/>
              </a:rPr>
              <a:t>Как работать:</a:t>
            </a:r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97CB5E-76D2-4C7D-C01C-6D0F6522A33A}"/>
              </a:ext>
            </a:extLst>
          </p:cNvPr>
          <p:cNvSpPr txBox="1"/>
          <p:nvPr/>
        </p:nvSpPr>
        <p:spPr>
          <a:xfrm>
            <a:off x="804030" y="8603023"/>
            <a:ext cx="10663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инициативы родителей помогут реализации Программы просвещения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EC1AE3-6EB3-D964-B3B2-6FEDE354E85E}"/>
              </a:ext>
            </a:extLst>
          </p:cNvPr>
          <p:cNvSpPr txBox="1"/>
          <p:nvPr/>
        </p:nvSpPr>
        <p:spPr>
          <a:xfrm>
            <a:off x="804030" y="9762095"/>
            <a:ext cx="107337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Союз профессионалов (ранняя профориентация детей)</a:t>
            </a:r>
          </a:p>
          <a:p>
            <a:r>
              <a:rPr lang="ru-RU" sz="2000" dirty="0">
                <a:latin typeface="Montserrat" pitchFamily="2" charset="0"/>
              </a:rPr>
              <a:t>Формирование позитивных установок на ЗОЖ</a:t>
            </a:r>
          </a:p>
          <a:p>
            <a:r>
              <a:rPr lang="ru-RU" sz="2000" dirty="0">
                <a:latin typeface="Montserrat" pitchFamily="2" charset="0"/>
              </a:rPr>
              <a:t>Родительская гостиная с целью профилактики и преодоления семейного неблагополучия</a:t>
            </a:r>
          </a:p>
          <a:p>
            <a:r>
              <a:rPr lang="ru-RU" sz="2000" dirty="0">
                <a:latin typeface="Montserrat" pitchFamily="2" charset="0"/>
              </a:rPr>
              <a:t>Электронный информационный журнал, пресс-центр</a:t>
            </a:r>
          </a:p>
          <a:p>
            <a:r>
              <a:rPr lang="ru-RU" sz="2000" dirty="0">
                <a:latin typeface="Montserrat" pitchFamily="2" charset="0"/>
              </a:rPr>
              <a:t>День самоуправления (родители узнают режимные моменты, виды детской деятельности)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F24395-3442-48BC-89F0-9F059638B087}"/>
              </a:ext>
            </a:extLst>
          </p:cNvPr>
          <p:cNvSpPr txBox="1"/>
          <p:nvPr/>
        </p:nvSpPr>
        <p:spPr>
          <a:xfrm>
            <a:off x="12855353" y="9061772"/>
            <a:ext cx="12591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5D01"/>
                </a:solidFill>
                <a:latin typeface="Montserrat" pitchFamily="2" charset="0"/>
              </a:rPr>
              <a:t>Стимулировать: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7F9CF8-7A0B-444F-8DAD-90E6E5A2CB64}"/>
              </a:ext>
            </a:extLst>
          </p:cNvPr>
          <p:cNvSpPr txBox="1"/>
          <p:nvPr/>
        </p:nvSpPr>
        <p:spPr>
          <a:xfrm>
            <a:off x="12820183" y="5037687"/>
            <a:ext cx="10405577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5D01"/>
                </a:solidFill>
                <a:latin typeface="Montserrat" pitchFamily="2" charset="0"/>
              </a:rPr>
              <a:t>Выявить</a:t>
            </a:r>
            <a:r>
              <a:rPr lang="ru-RU" sz="1800" b="1" dirty="0">
                <a:solidFill>
                  <a:srgbClr val="FF5D01"/>
                </a:solidFill>
                <a:latin typeface="Montserrat" pitchFamily="2" charset="0"/>
              </a:rPr>
              <a:t>:</a:t>
            </a:r>
          </a:p>
          <a:p>
            <a:r>
              <a:rPr lang="ru-RU" sz="2000" dirty="0">
                <a:latin typeface="Montserrat" pitchFamily="2" charset="0"/>
              </a:rPr>
              <a:t>Изучить страницу в соцсетях</a:t>
            </a:r>
          </a:p>
          <a:p>
            <a:r>
              <a:rPr lang="ru-RU" sz="2000" dirty="0">
                <a:latin typeface="Montserrat" pitchFamily="2" charset="0"/>
              </a:rPr>
              <a:t>Анкетирование</a:t>
            </a:r>
          </a:p>
          <a:p>
            <a:r>
              <a:rPr lang="ru-RU" sz="2000" dirty="0">
                <a:latin typeface="Montserrat" pitchFamily="2" charset="0"/>
              </a:rPr>
              <a:t>В личном общении</a:t>
            </a:r>
          </a:p>
          <a:p>
            <a:r>
              <a:rPr lang="ru-RU" sz="2000" dirty="0">
                <a:latin typeface="Montserrat" pitchFamily="2" charset="0"/>
              </a:rPr>
              <a:t>Из беседы от третьего лица</a:t>
            </a:r>
          </a:p>
          <a:p>
            <a:r>
              <a:rPr lang="ru-RU" sz="2000" dirty="0">
                <a:latin typeface="Montserrat" pitchFamily="2" charset="0"/>
              </a:rPr>
              <a:t>Узнать от ребенка (похвастался родителям)</a:t>
            </a:r>
          </a:p>
          <a:p>
            <a:r>
              <a:rPr lang="ru-RU" sz="2000" dirty="0">
                <a:latin typeface="Montserrat" pitchFamily="2" charset="0"/>
              </a:rPr>
              <a:t>Наблюдения в совместной деятельности с его ребенком</a:t>
            </a:r>
          </a:p>
          <a:p>
            <a:r>
              <a:rPr lang="ru-RU" sz="2000" dirty="0">
                <a:latin typeface="Montserrat" pitchFamily="2" charset="0"/>
              </a:rPr>
              <a:t>Поддерживать и направлять родительские инициативны</a:t>
            </a:r>
          </a:p>
          <a:p>
            <a:r>
              <a:rPr lang="ru-RU" sz="2000" dirty="0">
                <a:latin typeface="Montserrat" pitchFamily="2" charset="0"/>
              </a:rPr>
              <a:t>Помогать в понимании сильных и слабых сторон инициативы</a:t>
            </a:r>
          </a:p>
        </p:txBody>
      </p:sp>
    </p:spTree>
    <p:extLst>
      <p:ext uri="{BB962C8B-B14F-4D97-AF65-F5344CB8AC3E}">
        <p14:creationId xmlns:p14="http://schemas.microsoft.com/office/powerpoint/2010/main" val="1754516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0B38E-94ED-E37E-1E91-FDC8CBA6F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B11443-D6EA-2A96-4EF9-27744D47E3E6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78922C-6EBC-C314-C1AC-18ACFDC6D034}"/>
              </a:ext>
            </a:extLst>
          </p:cNvPr>
          <p:cNvSpPr txBox="1"/>
          <p:nvPr/>
        </p:nvSpPr>
        <p:spPr>
          <a:xfrm>
            <a:off x="540622" y="1951121"/>
            <a:ext cx="2318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Мероприятия по просвещению родителей: мероприятия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6C87E86-0B1F-C0A2-D77A-BD3C517365CC}"/>
              </a:ext>
            </a:extLst>
          </p:cNvPr>
          <p:cNvSpPr/>
          <p:nvPr/>
        </p:nvSpPr>
        <p:spPr>
          <a:xfrm>
            <a:off x="540622" y="3033132"/>
            <a:ext cx="23189173" cy="6333892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F08716-EEA1-9A66-88C5-C3AABA94F3E6}"/>
              </a:ext>
            </a:extLst>
          </p:cNvPr>
          <p:cNvSpPr txBox="1"/>
          <p:nvPr/>
        </p:nvSpPr>
        <p:spPr>
          <a:xfrm>
            <a:off x="825190" y="3233854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95FB7F-E746-B11B-2A6F-2ED5D7DCE2DD}"/>
              </a:ext>
            </a:extLst>
          </p:cNvPr>
          <p:cNvSpPr txBox="1"/>
          <p:nvPr/>
        </p:nvSpPr>
        <p:spPr>
          <a:xfrm>
            <a:off x="17716190" y="6135528"/>
            <a:ext cx="345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 Февраль 2026, Март 2026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E58680-497A-443B-9B7D-643755E206C0}"/>
              </a:ext>
            </a:extLst>
          </p:cNvPr>
          <p:cNvSpPr txBox="1"/>
          <p:nvPr/>
        </p:nvSpPr>
        <p:spPr>
          <a:xfrm>
            <a:off x="13763344" y="8659634"/>
            <a:ext cx="331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Сентябрь - октябрь 2025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30DFC66-3EDE-B09D-EB19-DD3E29DC98DF}"/>
              </a:ext>
            </a:extLst>
          </p:cNvPr>
          <p:cNvSpPr/>
          <p:nvPr/>
        </p:nvSpPr>
        <p:spPr>
          <a:xfrm>
            <a:off x="614358" y="9517659"/>
            <a:ext cx="11347051" cy="399380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95F556-8233-BEE9-B87B-C247206D6E37}"/>
              </a:ext>
            </a:extLst>
          </p:cNvPr>
          <p:cNvSpPr txBox="1"/>
          <p:nvPr/>
        </p:nvSpPr>
        <p:spPr>
          <a:xfrm>
            <a:off x="903822" y="9575718"/>
            <a:ext cx="1056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категории работы можно выделить?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ED33991-EA99-60A0-7E59-A658B8B9D588}"/>
              </a:ext>
            </a:extLst>
          </p:cNvPr>
          <p:cNvSpPr/>
          <p:nvPr/>
        </p:nvSpPr>
        <p:spPr>
          <a:xfrm>
            <a:off x="12382744" y="9711043"/>
            <a:ext cx="11347051" cy="3559480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2C6CFE0-98CD-6877-E0CA-C64083B0FD73}"/>
              </a:ext>
            </a:extLst>
          </p:cNvPr>
          <p:cNvSpPr/>
          <p:nvPr/>
        </p:nvSpPr>
        <p:spPr>
          <a:xfrm>
            <a:off x="750675" y="3997159"/>
            <a:ext cx="4359371" cy="248180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Родительский университет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очная встреча (конференции, мастер-лекции и </a:t>
            </a:r>
            <a:r>
              <a:rPr lang="ru-RU" b="1" dirty="0" err="1">
                <a:solidFill>
                  <a:schemeClr val="tx1"/>
                </a:solidFill>
                <a:latin typeface="Montserrat" pitchFamily="2" charset="0"/>
              </a:rPr>
              <a:t>т.д</a:t>
            </a:r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)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региональный координатор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7847AC43-31D2-3B45-9E4B-5943773BB20A}"/>
              </a:ext>
            </a:extLst>
          </p:cNvPr>
          <p:cNvSpPr/>
          <p:nvPr/>
        </p:nvSpPr>
        <p:spPr>
          <a:xfrm>
            <a:off x="5415587" y="4009625"/>
            <a:ext cx="3817384" cy="22940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 Клуб по интересам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клуб, онлайн марафоны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региональные площадки (ДОО)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EFF2905A-CC1D-34BE-244E-CEAD81342C39}"/>
              </a:ext>
            </a:extLst>
          </p:cNvPr>
          <p:cNvSpPr/>
          <p:nvPr/>
        </p:nvSpPr>
        <p:spPr>
          <a:xfrm>
            <a:off x="9640420" y="3993709"/>
            <a:ext cx="3613567" cy="210599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Я б в родители пошел, пусть меня научат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 подкаст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региональные площадки ДОО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591457AB-AA25-20F6-9D5D-15307A30C098}"/>
              </a:ext>
            </a:extLst>
          </p:cNvPr>
          <p:cNvSpPr/>
          <p:nvPr/>
        </p:nvSpPr>
        <p:spPr>
          <a:xfrm>
            <a:off x="13763344" y="3993709"/>
            <a:ext cx="3613567" cy="196859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Сезонные фестивали игр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фестиваль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региональный координатор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F6BF8FD8-8720-4DB3-1FE9-F494C72522B5}"/>
              </a:ext>
            </a:extLst>
          </p:cNvPr>
          <p:cNvSpPr/>
          <p:nvPr/>
        </p:nvSpPr>
        <p:spPr>
          <a:xfrm>
            <a:off x="17886270" y="4009625"/>
            <a:ext cx="3844106" cy="197201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Открытый микрофон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 дискуссия «День отцов», «День мамы»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региональные площадки ДОО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7372F91A-594B-4E22-36D4-CB7EAF45D419}"/>
              </a:ext>
            </a:extLst>
          </p:cNvPr>
          <p:cNvSpPr/>
          <p:nvPr/>
        </p:nvSpPr>
        <p:spPr>
          <a:xfrm>
            <a:off x="3870960" y="7234354"/>
            <a:ext cx="5532120" cy="120860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 7я 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: онлайн музей, 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сообщество региональных площадок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A5C9F1-5758-D71B-B43B-9D757B0B25EB}"/>
              </a:ext>
            </a:extLst>
          </p:cNvPr>
          <p:cNvSpPr txBox="1"/>
          <p:nvPr/>
        </p:nvSpPr>
        <p:spPr>
          <a:xfrm>
            <a:off x="12667312" y="9618038"/>
            <a:ext cx="11179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особенности важно учитывать в этом процессе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04CB4-65BB-ECC5-D61A-515559BC72D7}"/>
              </a:ext>
            </a:extLst>
          </p:cNvPr>
          <p:cNvSpPr txBox="1"/>
          <p:nvPr/>
        </p:nvSpPr>
        <p:spPr>
          <a:xfrm>
            <a:off x="482575" y="10011211"/>
            <a:ext cx="12591046" cy="2872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52780" marR="1155700" indent="-342900">
              <a:lnSpc>
                <a:spcPct val="100000"/>
              </a:lnSpc>
              <a:spcBef>
                <a:spcPts val="1095"/>
              </a:spcBef>
              <a:buAutoNum type="arabicPeriod"/>
            </a:pPr>
            <a:r>
              <a:rPr lang="ru-RU" sz="1800" dirty="0">
                <a:latin typeface="Verdana"/>
                <a:cs typeface="Verdana"/>
              </a:rPr>
              <a:t>Фестиваль – культурные практики, мастер-классы взаимодействие родителя с ребенком </a:t>
            </a:r>
          </a:p>
          <a:p>
            <a:pPr marL="652780" marR="1155700" indent="-342900">
              <a:lnSpc>
                <a:spcPct val="100000"/>
              </a:lnSpc>
              <a:spcBef>
                <a:spcPts val="1095"/>
              </a:spcBef>
              <a:buAutoNum type="arabicPeriod"/>
            </a:pPr>
            <a:r>
              <a:rPr lang="ru-RU" sz="1800" dirty="0">
                <a:latin typeface="Verdana"/>
                <a:cs typeface="Verdana"/>
              </a:rPr>
              <a:t>Клубы по интересам – учет интересов целевых групп (среди родителей и детей) </a:t>
            </a:r>
          </a:p>
          <a:p>
            <a:pPr marL="652780" marR="1155700" indent="-342900">
              <a:lnSpc>
                <a:spcPct val="100000"/>
              </a:lnSpc>
              <a:spcBef>
                <a:spcPts val="1095"/>
              </a:spcBef>
              <a:buAutoNum type="arabicPeriod"/>
            </a:pPr>
            <a:r>
              <a:rPr lang="ru-RU" sz="1800" dirty="0">
                <a:latin typeface="Verdana"/>
                <a:cs typeface="Verdana"/>
              </a:rPr>
              <a:t>Родительский университет - «Мастер-лекции от РОЗ» - в течение года (3 за год)</a:t>
            </a:r>
          </a:p>
          <a:p>
            <a:pPr marL="652780" marR="1155700" indent="-342900">
              <a:lnSpc>
                <a:spcPct val="100000"/>
              </a:lnSpc>
              <a:spcBef>
                <a:spcPts val="1095"/>
              </a:spcBef>
              <a:buAutoNum type="arabicPeriod"/>
            </a:pPr>
            <a:r>
              <a:rPr lang="ru-RU" dirty="0">
                <a:latin typeface="Verdana"/>
                <a:cs typeface="Verdana"/>
              </a:rPr>
              <a:t>Родительский актив – самоуправление, день открытых дверей, вопрос-ответ. Встреча с общественным политиком, деятелем</a:t>
            </a:r>
          </a:p>
          <a:p>
            <a:pPr marL="652780" marR="1155700" indent="-342900">
              <a:lnSpc>
                <a:spcPct val="100000"/>
              </a:lnSpc>
              <a:spcBef>
                <a:spcPts val="1095"/>
              </a:spcBef>
              <a:buAutoNum type="arabicPeriod"/>
            </a:pPr>
            <a:r>
              <a:rPr lang="ru-RU" sz="1800" dirty="0">
                <a:latin typeface="Verdana"/>
                <a:cs typeface="Verdana"/>
              </a:rPr>
              <a:t>Открытый микрофон – диалог на базе ДОУ </a:t>
            </a:r>
            <a:r>
              <a:rPr lang="ru-RU" dirty="0">
                <a:latin typeface="Verdana"/>
                <a:cs typeface="Verdana"/>
              </a:rPr>
              <a:t>, пригласить специалистов. На базе института развития образования</a:t>
            </a:r>
            <a:endParaRPr lang="ru-RU" sz="1800" dirty="0">
              <a:latin typeface="Verdana"/>
              <a:cs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5F4298-F31D-79D7-EB0B-3B07B6F564F0}"/>
              </a:ext>
            </a:extLst>
          </p:cNvPr>
          <p:cNvSpPr txBox="1"/>
          <p:nvPr/>
        </p:nvSpPr>
        <p:spPr>
          <a:xfrm>
            <a:off x="12382744" y="10141258"/>
            <a:ext cx="111020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7660">
              <a:lnSpc>
                <a:spcPct val="100000"/>
              </a:lnSpc>
            </a:pPr>
            <a:r>
              <a:rPr lang="ru-RU" sz="1800" spc="-10" dirty="0">
                <a:latin typeface="Verdana"/>
                <a:cs typeface="Verdana"/>
              </a:rPr>
              <a:t>1.Сезонность фестивалей, региональный фестиваль – консолидация всех ресурсов, обмен практиками </a:t>
            </a:r>
          </a:p>
          <a:p>
            <a:pPr marL="327660">
              <a:lnSpc>
                <a:spcPct val="100000"/>
              </a:lnSpc>
            </a:pPr>
            <a:r>
              <a:rPr lang="ru-RU" spc="-10" dirty="0">
                <a:latin typeface="Verdana"/>
                <a:cs typeface="Verdana"/>
              </a:rPr>
              <a:t>2. Подкасты – в течении года раз в месяц , детский сад – 1 подкаст </a:t>
            </a:r>
          </a:p>
          <a:p>
            <a:pPr marL="327660">
              <a:lnSpc>
                <a:spcPct val="100000"/>
              </a:lnSpc>
            </a:pPr>
            <a:r>
              <a:rPr lang="ru-RU" sz="1800" spc="-10" dirty="0">
                <a:latin typeface="Verdana"/>
                <a:cs typeface="Verdana"/>
              </a:rPr>
              <a:t>3. Мероприятие 7-я – в течение года, на постоянной основе, постоянно обновляется </a:t>
            </a:r>
          </a:p>
          <a:p>
            <a:pPr marL="327660">
              <a:lnSpc>
                <a:spcPct val="100000"/>
              </a:lnSpc>
            </a:pPr>
            <a:r>
              <a:rPr lang="ru-RU" spc="-10" dirty="0">
                <a:latin typeface="Verdana"/>
                <a:cs typeface="Verdana"/>
              </a:rPr>
              <a:t>4. Адресность содержания мероприятий, поддержание обратной связи</a:t>
            </a:r>
            <a:endParaRPr lang="ru-RU" sz="1800" spc="-10" dirty="0">
              <a:latin typeface="Verdana"/>
              <a:cs typeface="Verdan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D359EA-76FC-7634-BFA5-06101EDBABCC}"/>
              </a:ext>
            </a:extLst>
          </p:cNvPr>
          <p:cNvSpPr txBox="1"/>
          <p:nvPr/>
        </p:nvSpPr>
        <p:spPr>
          <a:xfrm>
            <a:off x="5439038" y="6453156"/>
            <a:ext cx="3613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Ноябрь 2025, Январь 2026, Март 2026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973DC1-8986-FBF4-95AB-2FC73EA4CF95}"/>
              </a:ext>
            </a:extLst>
          </p:cNvPr>
          <p:cNvSpPr txBox="1"/>
          <p:nvPr/>
        </p:nvSpPr>
        <p:spPr>
          <a:xfrm>
            <a:off x="9640420" y="6377990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Октябрь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AF7371-CD86-82FA-4751-15E6BD8C3D51}"/>
              </a:ext>
            </a:extLst>
          </p:cNvPr>
          <p:cNvSpPr txBox="1"/>
          <p:nvPr/>
        </p:nvSpPr>
        <p:spPr>
          <a:xfrm>
            <a:off x="14287031" y="6343104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Апрель 2026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F61E86-C279-0F25-F98A-B0489A557A90}"/>
              </a:ext>
            </a:extLst>
          </p:cNvPr>
          <p:cNvSpPr txBox="1"/>
          <p:nvPr/>
        </p:nvSpPr>
        <p:spPr>
          <a:xfrm>
            <a:off x="977590" y="6793385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Октябрь 2025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7E570E5-7CEE-6E89-5BA8-41AA6BAA8137}"/>
              </a:ext>
            </a:extLst>
          </p:cNvPr>
          <p:cNvSpPr/>
          <p:nvPr/>
        </p:nvSpPr>
        <p:spPr>
          <a:xfrm>
            <a:off x="11785600" y="7114727"/>
            <a:ext cx="7239000" cy="131393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 : работа с родительским активом Формат: день открытых дверей, стажировки , парковка вопросов.</a:t>
            </a:r>
          </a:p>
          <a:p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сообщество региональных площадок  </a:t>
            </a:r>
          </a:p>
        </p:txBody>
      </p:sp>
    </p:spTree>
    <p:extLst>
      <p:ext uri="{BB962C8B-B14F-4D97-AF65-F5344CB8AC3E}">
        <p14:creationId xmlns:p14="http://schemas.microsoft.com/office/powerpoint/2010/main" val="55878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2519A-773A-3CC6-FEE4-1D0EB2762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22DEE8-B768-9624-94B2-D1BFFD3AD3DE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BD641-6A36-6EA7-3D03-6BD5072FC483}"/>
              </a:ext>
            </a:extLst>
          </p:cNvPr>
          <p:cNvSpPr txBox="1"/>
          <p:nvPr/>
        </p:nvSpPr>
        <p:spPr>
          <a:xfrm>
            <a:off x="540622" y="1951121"/>
            <a:ext cx="22096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33A1A6"/>
                </a:solidFill>
                <a:latin typeface="Montserrat ExtraBold" pitchFamily="2" charset="0"/>
              </a:rPr>
              <a:t>Повышение квалификации: личный уровень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8B9E09-F4B1-7B1E-B096-8597313C4D5D}"/>
              </a:ext>
            </a:extLst>
          </p:cNvPr>
          <p:cNvSpPr/>
          <p:nvPr/>
        </p:nvSpPr>
        <p:spPr>
          <a:xfrm>
            <a:off x="540622" y="3048000"/>
            <a:ext cx="9986701" cy="10199076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F424D1-1C90-72BC-304D-79AE91DB36FD}"/>
              </a:ext>
            </a:extLst>
          </p:cNvPr>
          <p:cNvSpPr txBox="1"/>
          <p:nvPr/>
        </p:nvSpPr>
        <p:spPr>
          <a:xfrm>
            <a:off x="825190" y="3233854"/>
            <a:ext cx="7380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Портрет воспитателя просветителя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27C80-B0DA-8F8A-A258-63C4452E60AB}"/>
              </a:ext>
            </a:extLst>
          </p:cNvPr>
          <p:cNvSpPr txBox="1"/>
          <p:nvPr/>
        </p:nvSpPr>
        <p:spPr>
          <a:xfrm>
            <a:off x="825190" y="3930623"/>
            <a:ext cx="932699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0"/>
              </a:rPr>
              <a:t>Портрет педагога</a:t>
            </a:r>
            <a:br>
              <a:rPr lang="ru-RU" sz="2000" dirty="0">
                <a:latin typeface="Montserrat" pitchFamily="2" charset="0"/>
              </a:rPr>
            </a:br>
            <a:r>
              <a:rPr lang="ru-RU" sz="2000" dirty="0">
                <a:latin typeface="Montserrat" pitchFamily="2" charset="0"/>
              </a:rPr>
              <a:t>Личностные качества: доброжелательный, обладающий критическим мышлением и рефлексивной культурой, владеющий эмпатией, </a:t>
            </a:r>
            <a:r>
              <a:rPr lang="ru-RU" sz="2000" dirty="0" err="1">
                <a:latin typeface="Montserrat" pitchFamily="2" charset="0"/>
              </a:rPr>
              <a:t>стрессоустойчивый</a:t>
            </a:r>
            <a:r>
              <a:rPr lang="ru-RU" sz="2000" dirty="0">
                <a:latin typeface="Montserrat" pitchFamily="2" charset="0"/>
              </a:rPr>
              <a:t>, находчивый и активный, ответственный, креативный, здоровый психически и физически, гибкий/мобильный, мотивированный, носитель ценностей, творческий, коммуникативный, современный, владеющий трендами.</a:t>
            </a:r>
            <a:br>
              <a:rPr lang="ru-RU" sz="2000" dirty="0">
                <a:latin typeface="Montserrat" pitchFamily="2" charset="0"/>
              </a:rPr>
            </a:br>
            <a:br>
              <a:rPr lang="ru-RU" sz="2000" b="1" dirty="0">
                <a:latin typeface="Montserrat" pitchFamily="2" charset="0"/>
              </a:rPr>
            </a:br>
            <a:r>
              <a:rPr lang="ru-RU" sz="2000" b="1" dirty="0">
                <a:latin typeface="Montserrat" pitchFamily="2" charset="0"/>
              </a:rPr>
              <a:t>Компетенции, знания: </a:t>
            </a:r>
            <a:r>
              <a:rPr lang="ru-RU" sz="2000" dirty="0">
                <a:latin typeface="Montserrat" pitchFamily="2" charset="0"/>
              </a:rPr>
              <a:t>знания детской и возрастной педагогики и психологии, коррекционной педагогики, организаторские способности, правовая компетентность, знающий принципы взаимодействия с семьей и владеющий интерактивными формами, методами обучения взрослых, ораторские способности</a:t>
            </a:r>
            <a:br>
              <a:rPr lang="ru-RU" sz="2000" dirty="0">
                <a:latin typeface="Montserrat" pitchFamily="2" charset="0"/>
              </a:rPr>
            </a:br>
            <a:br>
              <a:rPr lang="ru-RU" sz="2000" dirty="0">
                <a:latin typeface="Montserrat" pitchFamily="2" charset="0"/>
              </a:rPr>
            </a:br>
            <a:r>
              <a:rPr lang="ru-RU" sz="2000" b="1" dirty="0">
                <a:latin typeface="Montserrat" pitchFamily="2" charset="0"/>
              </a:rPr>
              <a:t>Образ: </a:t>
            </a:r>
            <a:br>
              <a:rPr lang="ru-RU" sz="2000" dirty="0">
                <a:latin typeface="Montserrat" pitchFamily="2" charset="0"/>
              </a:rPr>
            </a:br>
            <a:r>
              <a:rPr lang="ru-RU" sz="2000" dirty="0">
                <a:latin typeface="Montserrat" pitchFamily="2" charset="0"/>
              </a:rPr>
              <a:t>Личность: современная, открытая, творческая, грамотная во всех смыслах, профессионал, носитель и транслятор традиционных духовно-нравственных ценностей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505066C-826E-BBFD-1798-C9027FD53006}"/>
              </a:ext>
            </a:extLst>
          </p:cNvPr>
          <p:cNvSpPr/>
          <p:nvPr/>
        </p:nvSpPr>
        <p:spPr>
          <a:xfrm>
            <a:off x="11050927" y="3048000"/>
            <a:ext cx="12511058" cy="5899380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C4EC22-4EA8-C3BA-87F9-EDDFC8DE4AA5}"/>
              </a:ext>
            </a:extLst>
          </p:cNvPr>
          <p:cNvSpPr txBox="1"/>
          <p:nvPr/>
        </p:nvSpPr>
        <p:spPr>
          <a:xfrm>
            <a:off x="11283620" y="3048000"/>
            <a:ext cx="12221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 воспитатель может самостоятельно развиваться?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FBAD4CD-6CF6-71DB-948C-7125A94656F7}"/>
              </a:ext>
            </a:extLst>
          </p:cNvPr>
          <p:cNvSpPr/>
          <p:nvPr/>
        </p:nvSpPr>
        <p:spPr>
          <a:xfrm>
            <a:off x="11050927" y="9254168"/>
            <a:ext cx="12511058" cy="399290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FCC805-7853-90B3-F001-698E368C78DA}"/>
              </a:ext>
            </a:extLst>
          </p:cNvPr>
          <p:cNvSpPr txBox="1"/>
          <p:nvPr/>
        </p:nvSpPr>
        <p:spPr>
          <a:xfrm>
            <a:off x="11263671" y="9399570"/>
            <a:ext cx="12221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Почему важно личное развитие и что важно учитывать </a:t>
            </a:r>
            <a:b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</a:br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в этом процессе?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DC513B-56CA-A517-49A7-0CFC812E16F8}"/>
              </a:ext>
            </a:extLst>
          </p:cNvPr>
          <p:cNvSpPr txBox="1"/>
          <p:nvPr/>
        </p:nvSpPr>
        <p:spPr>
          <a:xfrm>
            <a:off x="11226450" y="3504469"/>
            <a:ext cx="1164039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0"/>
              </a:rPr>
              <a:t>Алгоритм: </a:t>
            </a:r>
            <a:r>
              <a:rPr lang="ru-RU" sz="2000" dirty="0">
                <a:latin typeface="Montserrat" pitchFamily="2" charset="0"/>
              </a:rPr>
              <a:t>Самообучение.</a:t>
            </a:r>
          </a:p>
          <a:p>
            <a:r>
              <a:rPr lang="ru-RU" sz="2000" b="1" dirty="0">
                <a:latin typeface="Montserrat" pitchFamily="2" charset="0"/>
              </a:rPr>
              <a:t>Дефициты: </a:t>
            </a:r>
            <a:r>
              <a:rPr lang="ru-RU" sz="2000" dirty="0">
                <a:latin typeface="Montserrat" pitchFamily="2" charset="0"/>
              </a:rPr>
              <a:t>узнать и признать.</a:t>
            </a:r>
          </a:p>
          <a:p>
            <a:r>
              <a:rPr lang="ru-RU" sz="2000" dirty="0">
                <a:latin typeface="Montserrat" pitchFamily="2" charset="0"/>
              </a:rPr>
              <a:t>Постановка целей и планирование</a:t>
            </a:r>
          </a:p>
          <a:p>
            <a:r>
              <a:rPr lang="ru-RU" sz="2000" dirty="0">
                <a:latin typeface="Montserrat" pitchFamily="2" charset="0"/>
              </a:rPr>
              <a:t>Конкретные шаги по  достижению целей</a:t>
            </a:r>
          </a:p>
          <a:p>
            <a:endParaRPr lang="ru-RU" sz="2000" b="1" dirty="0">
              <a:latin typeface="Montserrat" pitchFamily="2" charset="0"/>
            </a:endParaRPr>
          </a:p>
          <a:p>
            <a:r>
              <a:rPr lang="ru-RU" sz="2000" b="1" dirty="0">
                <a:latin typeface="Montserrat" pitchFamily="2" charset="0"/>
              </a:rPr>
              <a:t>Инструменты : </a:t>
            </a:r>
            <a:r>
              <a:rPr lang="ru-RU" sz="2000" dirty="0">
                <a:latin typeface="Montserrat" pitchFamily="2" charset="0"/>
              </a:rPr>
              <a:t> чтение (методическая литература ,научная литература, проф. издания), конкурсное движение , участие в инновационной деятельности, изучение передового опыта, личный блог с </a:t>
            </a:r>
            <a:r>
              <a:rPr lang="ru-RU" sz="2000" dirty="0" err="1">
                <a:latin typeface="Montserrat" pitchFamily="2" charset="0"/>
              </a:rPr>
              <a:t>проф.контентом</a:t>
            </a:r>
            <a:r>
              <a:rPr lang="ru-RU" sz="2000" dirty="0">
                <a:latin typeface="Montserrat" pitchFamily="2" charset="0"/>
              </a:rPr>
              <a:t> </a:t>
            </a:r>
          </a:p>
          <a:p>
            <a:r>
              <a:rPr lang="ru-RU" sz="2000" dirty="0">
                <a:latin typeface="Montserrat" pitchFamily="2" charset="0"/>
              </a:rPr>
              <a:t>Участие в </a:t>
            </a:r>
            <a:r>
              <a:rPr lang="ru-RU" sz="2000" dirty="0" err="1">
                <a:latin typeface="Montserrat" pitchFamily="2" charset="0"/>
              </a:rPr>
              <a:t>проф.сообществах</a:t>
            </a:r>
            <a:r>
              <a:rPr lang="ru-RU" sz="2000" dirty="0">
                <a:latin typeface="Montserrat" pitchFamily="2" charset="0"/>
              </a:rPr>
              <a:t>: Вебинар «Педагог просветитель» , «Что надо уметь» ,</a:t>
            </a:r>
          </a:p>
          <a:p>
            <a:r>
              <a:rPr lang="ru-RU" sz="2000" dirty="0">
                <a:latin typeface="Montserrat" pitchFamily="2" charset="0"/>
              </a:rPr>
              <a:t>Семинар-тренинг по эффективной коммуникации ,  Лекции по педологии </a:t>
            </a:r>
            <a:r>
              <a:rPr lang="ru-RU" sz="2000" dirty="0" err="1">
                <a:latin typeface="Montserrat" pitchFamily="2" charset="0"/>
              </a:rPr>
              <a:t>Л.С.Выготский</a:t>
            </a:r>
            <a:r>
              <a:rPr lang="ru-RU" sz="2000" dirty="0">
                <a:latin typeface="Montserrat" pitchFamily="2" charset="0"/>
              </a:rPr>
              <a:t>  сайт «Общества «Знание», сайт ИРЗАР  </a:t>
            </a:r>
          </a:p>
          <a:p>
            <a:endParaRPr lang="ru-RU" sz="2000" dirty="0">
              <a:latin typeface="Montserrat" pitchFamily="2" charset="0"/>
            </a:endParaRPr>
          </a:p>
          <a:p>
            <a:endParaRPr lang="ru-RU" sz="2000" dirty="0">
              <a:latin typeface="Montserrat" pitchFamily="2" charset="0"/>
            </a:endParaRPr>
          </a:p>
          <a:p>
            <a:endParaRPr lang="ru-RU" sz="2000" dirty="0">
              <a:latin typeface="Montserrat" pitchFamily="2" charset="0"/>
            </a:endParaRPr>
          </a:p>
          <a:p>
            <a:endParaRPr lang="ru-RU" sz="2000" dirty="0">
              <a:latin typeface="Montserrat" pitchFamily="2" charset="0"/>
            </a:endParaRPr>
          </a:p>
          <a:p>
            <a:endParaRPr lang="ru-RU" sz="2000" dirty="0">
              <a:latin typeface="Montserrat" pitchFamily="2" charset="0"/>
            </a:endParaRPr>
          </a:p>
          <a:p>
            <a:endParaRPr lang="ru-RU" sz="2000" dirty="0">
              <a:latin typeface="Montserrat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5BB388-9F39-89B2-9CFF-BC91980163B3}"/>
              </a:ext>
            </a:extLst>
          </p:cNvPr>
          <p:cNvSpPr txBox="1"/>
          <p:nvPr/>
        </p:nvSpPr>
        <p:spPr>
          <a:xfrm>
            <a:off x="11263671" y="10397437"/>
            <a:ext cx="11296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Педагогу важно развиваться профессионально и личностно для эффективного взаимодействия с семьей и коллегами, а также качественной реализации программы просвещения родителей.</a:t>
            </a:r>
          </a:p>
          <a:p>
            <a:r>
              <a:rPr lang="ru-RU" sz="2000" dirty="0">
                <a:latin typeface="Montserrat" pitchFamily="2" charset="0"/>
              </a:rPr>
              <a:t>Личное развитие , чтобы стать мотиватором, примером, авторитетом, современным, чтобы уровень педагога стремился к максимуме</a:t>
            </a:r>
          </a:p>
          <a:p>
            <a:r>
              <a:rPr lang="ru-RU" sz="2000" b="1" dirty="0">
                <a:latin typeface="Montserrat" pitchFamily="2" charset="0"/>
              </a:rPr>
              <a:t>Важно учитывать : личное развитие должно стать гарантом качества взаимодействия между педагогом и семьей.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38F05D-85D7-4561-8415-85A2B051F7FC}"/>
              </a:ext>
            </a:extLst>
          </p:cNvPr>
          <p:cNvSpPr txBox="1"/>
          <p:nvPr/>
        </p:nvSpPr>
        <p:spPr>
          <a:xfrm>
            <a:off x="11191314" y="6933772"/>
            <a:ext cx="1251105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Montserrat" pitchFamily="2" charset="0"/>
              </a:rPr>
              <a:t>Способы профессиональной фиксации:</a:t>
            </a:r>
            <a:br>
              <a:rPr lang="ru-RU" sz="2000" dirty="0">
                <a:latin typeface="Montserrat" pitchFamily="2" charset="0"/>
              </a:rPr>
            </a:br>
            <a:r>
              <a:rPr lang="ru-RU" sz="2000" dirty="0">
                <a:latin typeface="Montserrat" pitchFamily="2" charset="0"/>
              </a:rPr>
              <a:t>-блокнот ошибок, карманная книга воспитателя, планирование Индивидуальной траектории, карта индивид развития</a:t>
            </a:r>
            <a:br>
              <a:rPr lang="ru-RU" sz="2000" dirty="0">
                <a:latin typeface="Montserrat" pitchFamily="2" charset="0"/>
              </a:rPr>
            </a:br>
            <a:endParaRPr lang="ru-RU" sz="2000" dirty="0">
              <a:latin typeface="Montserrat" pitchFamily="2" charset="0"/>
            </a:endParaRPr>
          </a:p>
          <a:p>
            <a:r>
              <a:rPr lang="ru-RU" sz="2000" dirty="0">
                <a:latin typeface="Montserrat" pitchFamily="2" charset="0"/>
              </a:rPr>
              <a:t>На базе ДОО: конкурсы </a:t>
            </a:r>
            <a:r>
              <a:rPr lang="ru-RU" sz="2000" dirty="0" err="1">
                <a:latin typeface="Montserrat" pitchFamily="2" charset="0"/>
              </a:rPr>
              <a:t>рсв</a:t>
            </a:r>
            <a:r>
              <a:rPr lang="ru-RU" sz="2000" dirty="0">
                <a:latin typeface="Montserrat" pitchFamily="2" charset="0"/>
              </a:rPr>
              <a:t>, знание, инновационная деятельность ИРЗАР</a:t>
            </a:r>
            <a:br>
              <a:rPr lang="ru-RU" sz="2000" dirty="0">
                <a:latin typeface="Montserrat" pitchFamily="2" charset="0"/>
              </a:rPr>
            </a:br>
            <a:r>
              <a:rPr lang="ru-RU" sz="2000" dirty="0">
                <a:latin typeface="Montserrat" pitchFamily="2" charset="0"/>
              </a:rPr>
              <a:t>Повышение квалификации: ВО Знание, тренинги</a:t>
            </a:r>
          </a:p>
        </p:txBody>
      </p:sp>
    </p:spTree>
    <p:extLst>
      <p:ext uri="{BB962C8B-B14F-4D97-AF65-F5344CB8AC3E}">
        <p14:creationId xmlns:p14="http://schemas.microsoft.com/office/powerpoint/2010/main" val="268426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8F5A0-C700-5C42-DCD8-496A6ED29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6513BC9-635C-B935-78C3-B16FAEECB58C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FD8C1D-721D-B240-0ED6-8530EAC9C20D}"/>
              </a:ext>
            </a:extLst>
          </p:cNvPr>
          <p:cNvSpPr txBox="1"/>
          <p:nvPr/>
        </p:nvSpPr>
        <p:spPr>
          <a:xfrm>
            <a:off x="140572" y="1448024"/>
            <a:ext cx="22096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33A1A6"/>
                </a:solidFill>
                <a:latin typeface="Montserrat ExtraBold" pitchFamily="2" charset="0"/>
              </a:rPr>
              <a:t>Повышение квалификации: системный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83FD001-F78F-F944-0747-DF32188AB522}"/>
              </a:ext>
            </a:extLst>
          </p:cNvPr>
          <p:cNvSpPr/>
          <p:nvPr/>
        </p:nvSpPr>
        <p:spPr>
          <a:xfrm>
            <a:off x="293914" y="2496981"/>
            <a:ext cx="23883257" cy="7173935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B2A1C5-CA64-BEDC-764A-A54D21B6F3AF}"/>
              </a:ext>
            </a:extLst>
          </p:cNvPr>
          <p:cNvSpPr txBox="1"/>
          <p:nvPr/>
        </p:nvSpPr>
        <p:spPr>
          <a:xfrm>
            <a:off x="520059" y="2580010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F8DD86-C129-77A1-8A45-28E48FF13376}"/>
              </a:ext>
            </a:extLst>
          </p:cNvPr>
          <p:cNvSpPr/>
          <p:nvPr/>
        </p:nvSpPr>
        <p:spPr>
          <a:xfrm>
            <a:off x="623361" y="3327669"/>
            <a:ext cx="7551807" cy="25016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Курсы повышения квалификации педагогических работников ДОО по теме «Реализация программы просвещения родителей в ДОО» (36;72)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ОЧНО/ЗАОЧНО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Региональный институт повышения квалификации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64D357C1-A670-18DB-8AB2-03B415235FB4}"/>
              </a:ext>
            </a:extLst>
          </p:cNvPr>
          <p:cNvSpPr/>
          <p:nvPr/>
        </p:nvSpPr>
        <p:spPr>
          <a:xfrm>
            <a:off x="272332" y="9844104"/>
            <a:ext cx="11593759" cy="3801757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26ED36-CF7C-E8B4-F188-5258850DFEB8}"/>
              </a:ext>
            </a:extLst>
          </p:cNvPr>
          <p:cNvSpPr txBox="1"/>
          <p:nvPr/>
        </p:nvSpPr>
        <p:spPr>
          <a:xfrm>
            <a:off x="520059" y="9844104"/>
            <a:ext cx="1056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компетенции важно развивать системно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EA83DAA1-2D74-E42F-FD68-808ABDDEBA3E}"/>
              </a:ext>
            </a:extLst>
          </p:cNvPr>
          <p:cNvSpPr/>
          <p:nvPr/>
        </p:nvSpPr>
        <p:spPr>
          <a:xfrm>
            <a:off x="12382744" y="9711043"/>
            <a:ext cx="11794427" cy="3801756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FE9869-88A2-0EC2-E05A-80AF947F02BA}"/>
              </a:ext>
            </a:extLst>
          </p:cNvPr>
          <p:cNvSpPr txBox="1"/>
          <p:nvPr/>
        </p:nvSpPr>
        <p:spPr>
          <a:xfrm>
            <a:off x="12667312" y="9916008"/>
            <a:ext cx="11179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особенности важно учитывать в этом процессе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866EEF-FED8-52EA-CD7D-FAEFEE70BE80}"/>
              </a:ext>
            </a:extLst>
          </p:cNvPr>
          <p:cNvSpPr txBox="1"/>
          <p:nvPr/>
        </p:nvSpPr>
        <p:spPr>
          <a:xfrm>
            <a:off x="520059" y="10439228"/>
            <a:ext cx="10733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0"/>
              </a:rPr>
              <a:t>На что должно быть направлено повышение квалификации и обучение воспитателей?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172FB2-91E6-B2AA-E547-FC8E65E82638}"/>
              </a:ext>
            </a:extLst>
          </p:cNvPr>
          <p:cNvSpPr txBox="1"/>
          <p:nvPr/>
        </p:nvSpPr>
        <p:spPr>
          <a:xfrm>
            <a:off x="12667312" y="10319225"/>
            <a:ext cx="45030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0"/>
              </a:rPr>
              <a:t>Какие форматы могут быть?</a:t>
            </a:r>
          </a:p>
          <a:p>
            <a:r>
              <a:rPr lang="ru-RU" sz="2000" dirty="0">
                <a:latin typeface="Montserrat" pitchFamily="2" charset="0"/>
              </a:rPr>
              <a:t>Практикумы</a:t>
            </a:r>
          </a:p>
          <a:p>
            <a:r>
              <a:rPr lang="ru-RU" sz="2000" dirty="0">
                <a:latin typeface="Montserrat" pitchFamily="2" charset="0"/>
              </a:rPr>
              <a:t>Круглый стол</a:t>
            </a:r>
          </a:p>
          <a:p>
            <a:r>
              <a:rPr lang="ru-RU" sz="2000" dirty="0">
                <a:latin typeface="Montserrat" pitchFamily="2" charset="0"/>
              </a:rPr>
              <a:t>Нетворкинг</a:t>
            </a:r>
          </a:p>
          <a:p>
            <a:r>
              <a:rPr lang="ru-RU" sz="2000" dirty="0">
                <a:latin typeface="Montserrat" pitchFamily="2" charset="0"/>
              </a:rPr>
              <a:t>Мастер-классы</a:t>
            </a:r>
          </a:p>
          <a:p>
            <a:r>
              <a:rPr lang="ru-RU" sz="2000" dirty="0">
                <a:latin typeface="Montserrat" pitchFamily="2" charset="0"/>
              </a:rPr>
              <a:t>Интерактивные лекции</a:t>
            </a:r>
          </a:p>
          <a:p>
            <a:r>
              <a:rPr lang="ru-RU" sz="2000" dirty="0">
                <a:latin typeface="Montserrat" pitchFamily="2" charset="0"/>
              </a:rPr>
              <a:t>Деловая игра</a:t>
            </a:r>
          </a:p>
          <a:p>
            <a:r>
              <a:rPr lang="ru-RU" sz="2000" dirty="0">
                <a:latin typeface="Montserrat" pitchFamily="2" charset="0"/>
              </a:rPr>
              <a:t>Неформальные встречи</a:t>
            </a:r>
          </a:p>
          <a:p>
            <a:r>
              <a:rPr lang="ru-RU" sz="2000" dirty="0">
                <a:latin typeface="Montserrat" pitchFamily="2" charset="0"/>
              </a:rPr>
              <a:t>Методический мост</a:t>
            </a:r>
          </a:p>
          <a:p>
            <a:r>
              <a:rPr lang="ru-RU" sz="2000" dirty="0" err="1">
                <a:latin typeface="Montserrat" pitchFamily="2" charset="0"/>
              </a:rPr>
              <a:t>Квиз</a:t>
            </a:r>
            <a:r>
              <a:rPr lang="ru-RU" sz="2000" dirty="0">
                <a:latin typeface="Montserrat" pitchFamily="2" charset="0"/>
              </a:rPr>
              <a:t> 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F2B7DDF-DEAD-46DE-A0AD-1195032A2947}"/>
              </a:ext>
            </a:extLst>
          </p:cNvPr>
          <p:cNvSpPr/>
          <p:nvPr/>
        </p:nvSpPr>
        <p:spPr>
          <a:xfrm>
            <a:off x="623360" y="6010318"/>
            <a:ext cx="7551807" cy="350198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Участие координаторов, управленческих и педагогических работников ДОО во Всероссийских, региональных, муниципальных, информационно методических вебинарах, совещаниях, конференциях по вопросам внедрения и реализации программы просвещения родителей</a:t>
            </a:r>
          </a:p>
          <a:p>
            <a:pPr algn="just"/>
            <a:endParaRPr lang="ru-RU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ОЧНО/ ДИСТАНЦИОННО</a:t>
            </a:r>
          </a:p>
          <a:p>
            <a:pPr algn="just"/>
            <a:endParaRPr lang="ru-RU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Региональный институт повышения квалификации, Региональное методическое объединение, региональные пилотные ДОО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1FA014E6-6162-4F81-AAED-1499EF0893F2}"/>
              </a:ext>
            </a:extLst>
          </p:cNvPr>
          <p:cNvSpPr/>
          <p:nvPr/>
        </p:nvSpPr>
        <p:spPr>
          <a:xfrm>
            <a:off x="8420709" y="3327669"/>
            <a:ext cx="7551807" cy="25016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Семинар практикум на тему «Содержание, формы и методы просветительской деятельности в рамках реализации программы просвещения  родителей»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ОЧНО, ЕЖЕКВАРТАЛЬНО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Региональный институт повышения квалификации, Региональное методическое объединение, региональные пилотные ДОО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D02BBF73-BE58-4F9A-BA17-95215DC94472}"/>
              </a:ext>
            </a:extLst>
          </p:cNvPr>
          <p:cNvSpPr/>
          <p:nvPr/>
        </p:nvSpPr>
        <p:spPr>
          <a:xfrm>
            <a:off x="16303783" y="3323600"/>
            <a:ext cx="7551807" cy="250570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Мастер классы «Лучшие региональные практики просвещения родителей»</a:t>
            </a:r>
          </a:p>
          <a:p>
            <a:pPr algn="just"/>
            <a:endParaRPr lang="ru-RU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ОЧНО, 1 РАЗ В 6 МЕСЯЦЕВ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Региональный институт повышения квалификации, Региональное методическое объединение, региональные пилотные ДОО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33480841-E3A0-4EA6-B31B-3B49C1E14F80}"/>
              </a:ext>
            </a:extLst>
          </p:cNvPr>
          <p:cNvSpPr/>
          <p:nvPr/>
        </p:nvSpPr>
        <p:spPr>
          <a:xfrm>
            <a:off x="8420709" y="5978414"/>
            <a:ext cx="7551807" cy="350198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Мероприятие: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«Программа просвещения родителей – новый методический инструмент для организации просветительской деятельности родителей в ДОО»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Формат: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ПЕД. ЧАС, ПЕД. СОВЕТ, СЕМИНАР И Т.П.</a:t>
            </a:r>
          </a:p>
          <a:p>
            <a:pPr algn="just"/>
            <a:endParaRPr lang="ru-RU" b="1" dirty="0">
              <a:solidFill>
                <a:schemeClr val="tx1"/>
              </a:solidFill>
              <a:latin typeface="Montserrat" pitchFamily="2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tserrat" pitchFamily="2" charset="0"/>
              </a:rPr>
              <a:t>Кто проводит:  </a:t>
            </a:r>
            <a:r>
              <a:rPr lang="ru-RU" dirty="0">
                <a:solidFill>
                  <a:schemeClr val="tx1"/>
                </a:solidFill>
                <a:latin typeface="Montserrat" pitchFamily="2" charset="0"/>
              </a:rPr>
              <a:t>ДОО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4E8364-B25E-4429-9C14-7A3B2EED83D3}"/>
              </a:ext>
            </a:extLst>
          </p:cNvPr>
          <p:cNvSpPr txBox="1"/>
          <p:nvPr/>
        </p:nvSpPr>
        <p:spPr>
          <a:xfrm>
            <a:off x="520059" y="11125460"/>
            <a:ext cx="107337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ЗНАТЬ</a:t>
            </a:r>
            <a:r>
              <a:rPr lang="ru-RU" sz="1600" dirty="0">
                <a:latin typeface="Montserrat" pitchFamily="2" charset="0"/>
              </a:rPr>
              <a:t> содержание программы просвещения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ЗНАТЬ</a:t>
            </a:r>
            <a:r>
              <a:rPr lang="ru-RU" sz="1600" dirty="0">
                <a:latin typeface="Montserrat" pitchFamily="2" charset="0"/>
              </a:rPr>
              <a:t> особенности построения общения с родителями в просветительской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ЗНАТЬ</a:t>
            </a:r>
            <a:r>
              <a:rPr lang="ru-RU" sz="1600" dirty="0">
                <a:latin typeface="Montserrat" pitchFamily="2" charset="0"/>
              </a:rPr>
              <a:t> психологические особенности разных типов семей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ЗНАТЬ</a:t>
            </a:r>
            <a:r>
              <a:rPr lang="ru-RU" sz="1600" dirty="0">
                <a:latin typeface="Montserrat" pitchFamily="2" charset="0"/>
              </a:rPr>
              <a:t> нормативно-правовые основы просвещения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НАУЧИТЬСЯ</a:t>
            </a:r>
            <a:r>
              <a:rPr lang="ru-RU" sz="1600" dirty="0">
                <a:latin typeface="Montserrat" pitchFamily="2" charset="0"/>
              </a:rPr>
              <a:t> использовать практические методики и форматы проведения просветительских мероприятий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НАУЧИТЬСЯ</a:t>
            </a:r>
            <a:r>
              <a:rPr lang="ru-RU" sz="1600" dirty="0">
                <a:latin typeface="Montserrat" pitchFamily="2" charset="0"/>
              </a:rPr>
              <a:t> проектировать просветительскую работу с родителями на основе результатов мониторинга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Montserrat" pitchFamily="2" charset="0"/>
              </a:rPr>
              <a:t>НАУЧИТЬСЯ</a:t>
            </a:r>
            <a:r>
              <a:rPr lang="ru-RU" sz="1600" dirty="0">
                <a:latin typeface="Montserrat" pitchFamily="2" charset="0"/>
              </a:rPr>
              <a:t> проводить мониторинг запросов и образовательных потребностей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Montserrat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171E8BC-446B-45A9-9E98-B795FDF1DBC5}"/>
              </a:ext>
            </a:extLst>
          </p:cNvPr>
          <p:cNvSpPr txBox="1"/>
          <p:nvPr/>
        </p:nvSpPr>
        <p:spPr>
          <a:xfrm>
            <a:off x="17023412" y="10302575"/>
            <a:ext cx="6306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0"/>
              </a:rPr>
              <a:t>Какие особенности могут быть?</a:t>
            </a:r>
          </a:p>
          <a:p>
            <a:r>
              <a:rPr lang="ru-RU" sz="2000" dirty="0">
                <a:latin typeface="Montserrat" pitchFamily="2" charset="0"/>
              </a:rPr>
              <a:t>Разные категории слушателей</a:t>
            </a:r>
          </a:p>
          <a:p>
            <a:r>
              <a:rPr lang="ru-RU" sz="2000" dirty="0">
                <a:latin typeface="Montserrat" pitchFamily="2" charset="0"/>
              </a:rPr>
              <a:t>Стаж работы и квалификация педагогов</a:t>
            </a:r>
          </a:p>
          <a:p>
            <a:r>
              <a:rPr lang="ru-RU" sz="2000" dirty="0">
                <a:latin typeface="Montserrat" pitchFamily="2" charset="0"/>
              </a:rPr>
              <a:t>Специфика ДОО (количество групп и контингент воспитанников)</a:t>
            </a:r>
          </a:p>
          <a:p>
            <a:r>
              <a:rPr lang="ru-RU" sz="2000" dirty="0">
                <a:latin typeface="Montserrat" pitchFamily="2" charset="0"/>
              </a:rPr>
              <a:t>Уровень подготовки педагогического коллектива</a:t>
            </a:r>
          </a:p>
        </p:txBody>
      </p:sp>
    </p:spTree>
    <p:extLst>
      <p:ext uri="{BB962C8B-B14F-4D97-AF65-F5344CB8AC3E}">
        <p14:creationId xmlns:p14="http://schemas.microsoft.com/office/powerpoint/2010/main" val="403933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F2C78-4483-1DFC-421C-BC5D9BA46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55D5D4-683E-8705-5D38-F30CD7D1BB8B}"/>
              </a:ext>
            </a:extLst>
          </p:cNvPr>
          <p:cNvSpPr txBox="1"/>
          <p:nvPr/>
        </p:nvSpPr>
        <p:spPr>
          <a:xfrm>
            <a:off x="-789709" y="17664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493E3A-B1B9-8E87-0488-FB097190C560}"/>
              </a:ext>
            </a:extLst>
          </p:cNvPr>
          <p:cNvSpPr txBox="1"/>
          <p:nvPr/>
        </p:nvSpPr>
        <p:spPr>
          <a:xfrm>
            <a:off x="540622" y="1951121"/>
            <a:ext cx="22600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33A1A6"/>
                </a:solidFill>
                <a:latin typeface="Montserrat ExtraBold" pitchFamily="2" charset="0"/>
              </a:rPr>
              <a:t>Обмен опытом и работа с профсообществом: межрегиональный и всероссийский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766E1A-EA42-6C64-CEA3-335505910DE8}"/>
              </a:ext>
            </a:extLst>
          </p:cNvPr>
          <p:cNvSpPr/>
          <p:nvPr/>
        </p:nvSpPr>
        <p:spPr>
          <a:xfrm>
            <a:off x="540622" y="3691054"/>
            <a:ext cx="23189173" cy="6333892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C5B09C-7969-B4E7-E38C-B9EE1BE5C02F}"/>
              </a:ext>
            </a:extLst>
          </p:cNvPr>
          <p:cNvSpPr txBox="1"/>
          <p:nvPr/>
        </p:nvSpPr>
        <p:spPr>
          <a:xfrm>
            <a:off x="825190" y="3891776"/>
            <a:ext cx="4799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План мероприятий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4FF814D7-34B2-C066-03FE-6AB2883BB9FA}"/>
              </a:ext>
            </a:extLst>
          </p:cNvPr>
          <p:cNvCxnSpPr/>
          <p:nvPr/>
        </p:nvCxnSpPr>
        <p:spPr>
          <a:xfrm>
            <a:off x="1182029" y="6612673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924A3006-4AA9-ECC7-C656-BEF45F114EAD}"/>
              </a:ext>
            </a:extLst>
          </p:cNvPr>
          <p:cNvCxnSpPr/>
          <p:nvPr/>
        </p:nvCxnSpPr>
        <p:spPr>
          <a:xfrm>
            <a:off x="1182029" y="9307551"/>
            <a:ext cx="20941991" cy="0"/>
          </a:xfrm>
          <a:prstGeom prst="straightConnector1">
            <a:avLst/>
          </a:prstGeom>
          <a:ln w="19050">
            <a:solidFill>
              <a:srgbClr val="33A1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0259F07-4E0B-AC39-0C6D-4A8E7C7F8324}"/>
              </a:ext>
            </a:extLst>
          </p:cNvPr>
          <p:cNvSpPr txBox="1"/>
          <p:nvPr/>
        </p:nvSpPr>
        <p:spPr>
          <a:xfrm>
            <a:off x="20804458" y="9435274"/>
            <a:ext cx="200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tserrat" pitchFamily="2" charset="0"/>
              </a:rPr>
              <a:t>Август 2026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2C7E73A-E4A8-7D87-C26F-3DC36DC21667}"/>
              </a:ext>
            </a:extLst>
          </p:cNvPr>
          <p:cNvSpPr/>
          <p:nvPr/>
        </p:nvSpPr>
        <p:spPr>
          <a:xfrm>
            <a:off x="540622" y="10258346"/>
            <a:ext cx="11347051" cy="303562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6BC6F9-FE46-C857-E986-52E0123A5C3D}"/>
              </a:ext>
            </a:extLst>
          </p:cNvPr>
          <p:cNvSpPr txBox="1"/>
          <p:nvPr/>
        </p:nvSpPr>
        <p:spPr>
          <a:xfrm>
            <a:off x="825190" y="10463311"/>
            <a:ext cx="1056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На что должен быть направлен обмен опытом?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E10FF3E-CBBE-3D61-9B00-F7CC2CFDB3FE}"/>
              </a:ext>
            </a:extLst>
          </p:cNvPr>
          <p:cNvSpPr/>
          <p:nvPr/>
        </p:nvSpPr>
        <p:spPr>
          <a:xfrm>
            <a:off x="12382744" y="10258346"/>
            <a:ext cx="11347051" cy="3035623"/>
          </a:xfrm>
          <a:prstGeom prst="rect">
            <a:avLst/>
          </a:prstGeom>
          <a:noFill/>
          <a:ln w="28575">
            <a:solidFill>
              <a:srgbClr val="A184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206A7E-1AAA-CA3D-DBDB-767F9BA01325}"/>
              </a:ext>
            </a:extLst>
          </p:cNvPr>
          <p:cNvSpPr txBox="1"/>
          <p:nvPr/>
        </p:nvSpPr>
        <p:spPr>
          <a:xfrm>
            <a:off x="12667312" y="10463311"/>
            <a:ext cx="11179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5D01"/>
                </a:solidFill>
                <a:latin typeface="Montserrat" pitchFamily="2" charset="0"/>
              </a:rPr>
              <a:t>Какие особенности важно учитывать в этом процессе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72400B5-55EB-2BB4-C4A1-AE1E9645D5CA}"/>
              </a:ext>
            </a:extLst>
          </p:cNvPr>
          <p:cNvSpPr txBox="1"/>
          <p:nvPr/>
        </p:nvSpPr>
        <p:spPr>
          <a:xfrm>
            <a:off x="825190" y="11058435"/>
            <a:ext cx="10733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Развитие профессиональных  компетенций педагогов в сфере просветительской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Опыт интерактивных и цифровых форм просветительской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Распространение опыта победителей и лауреатов профессионального конкурса «Воспитатель года России»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B60AEF-0C5A-7DA9-6C1B-6E27D3A7029E}"/>
              </a:ext>
            </a:extLst>
          </p:cNvPr>
          <p:cNvSpPr txBox="1"/>
          <p:nvPr/>
        </p:nvSpPr>
        <p:spPr>
          <a:xfrm>
            <a:off x="12689387" y="11058435"/>
            <a:ext cx="10733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Единое образовательное пространство для: профессионального сообщества и родительской общественности.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Единый понятийный аппарат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Учет у воспитателей прикладного характера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0"/>
              </a:rPr>
              <a:t>Учет у воспитателей отсутствия опыта просветительской деятельности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3AE135-ABD6-40F4-E4A7-66D9F951C1D0}"/>
              </a:ext>
            </a:extLst>
          </p:cNvPr>
          <p:cNvSpPr/>
          <p:nvPr/>
        </p:nvSpPr>
        <p:spPr>
          <a:xfrm>
            <a:off x="1418022" y="4759014"/>
            <a:ext cx="3613567" cy="43151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Проектный семинар «Думаю, обсуждаю, выбираю». Разработка Положения Конкурса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Кто проводит:</a:t>
            </a:r>
            <a:b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__________</a:t>
            </a: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Ноябрь 2025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0C2CC9B-6E5A-2E7C-A5BE-6B90C2F8725D}"/>
              </a:ext>
            </a:extLst>
          </p:cNvPr>
          <p:cNvSpPr/>
          <p:nvPr/>
        </p:nvSpPr>
        <p:spPr>
          <a:xfrm>
            <a:off x="5439038" y="4759014"/>
            <a:ext cx="3613567" cy="43151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Конкурс лучших практик внедрения Программы 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Кто проводит: _______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Пилоты декабрь 2025</a:t>
            </a: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Новые регионы Февраль 2026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D103E6-941A-614C-6446-32F35A8C5536}"/>
              </a:ext>
            </a:extLst>
          </p:cNvPr>
          <p:cNvSpPr/>
          <p:nvPr/>
        </p:nvSpPr>
        <p:spPr>
          <a:xfrm>
            <a:off x="9460054" y="4753051"/>
            <a:ext cx="3613567" cy="43151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Создание цифрового банка лучших практик 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Кто проводит: Регионы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Февраль – март 2026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1E88B58-338C-667D-EBBE-7A819CD33628}"/>
              </a:ext>
            </a:extLst>
          </p:cNvPr>
          <p:cNvSpPr/>
          <p:nvPr/>
        </p:nvSpPr>
        <p:spPr>
          <a:xfrm>
            <a:off x="13527787" y="4753051"/>
            <a:ext cx="3613567" cy="43151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Форум лучших практик 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Кто проводит: _______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Март 2026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5BD9E9A-D691-4FBB-792D-80D2D941E024}"/>
              </a:ext>
            </a:extLst>
          </p:cNvPr>
          <p:cNvSpPr/>
          <p:nvPr/>
        </p:nvSpPr>
        <p:spPr>
          <a:xfrm>
            <a:off x="17548803" y="4747088"/>
            <a:ext cx="3613567" cy="431513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Сборник лучших практик по итогам форума 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Кто проводит: _______</a:t>
            </a:r>
          </a:p>
          <a:p>
            <a:endParaRPr lang="ru-RU" sz="2400" b="1" dirty="0">
              <a:solidFill>
                <a:schemeClr val="tx1"/>
              </a:solidFill>
              <a:latin typeface="Montserrat" pitchFamily="2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Montserrat" pitchFamily="2" charset="0"/>
              </a:rPr>
              <a:t>Апрель-май 2026</a:t>
            </a:r>
          </a:p>
        </p:txBody>
      </p:sp>
    </p:spTree>
    <p:extLst>
      <p:ext uri="{BB962C8B-B14F-4D97-AF65-F5344CB8AC3E}">
        <p14:creationId xmlns:p14="http://schemas.microsoft.com/office/powerpoint/2010/main" val="3801297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2270</TotalTime>
  <Words>2675</Words>
  <Application>Microsoft Office PowerPoint</Application>
  <PresentationFormat>Произвольный</PresentationFormat>
  <Paragraphs>387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Montserrat</vt:lpstr>
      <vt:lpstr>Montserrat ExtraBold</vt:lpstr>
      <vt:lpstr>Verdana</vt:lpstr>
      <vt:lpstr>Mont Bold</vt:lpstr>
      <vt:lpstr>Arial</vt:lpstr>
      <vt:lpstr>Roboto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Admin Admin</cp:lastModifiedBy>
  <cp:revision>56</cp:revision>
  <dcterms:created xsi:type="dcterms:W3CDTF">2024-04-16T06:58:47Z</dcterms:created>
  <dcterms:modified xsi:type="dcterms:W3CDTF">2025-10-05T14:16:03Z</dcterms:modified>
</cp:coreProperties>
</file>